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notesMasterIdLst>
    <p:notesMasterId r:id="rId17"/>
  </p:notesMasterIdLst>
  <p:sldIdLst>
    <p:sldId id="257" r:id="rId2"/>
    <p:sldId id="262" r:id="rId3"/>
    <p:sldId id="261" r:id="rId4"/>
    <p:sldId id="263" r:id="rId5"/>
    <p:sldId id="264" r:id="rId6"/>
    <p:sldId id="265" r:id="rId7"/>
    <p:sldId id="266" r:id="rId8"/>
    <p:sldId id="267" r:id="rId9"/>
    <p:sldId id="268" r:id="rId10"/>
    <p:sldId id="272" r:id="rId11"/>
    <p:sldId id="273" r:id="rId12"/>
    <p:sldId id="274"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233946-3772-4993-AE3F-CD314B8EF0E6}" v="58" dt="2024-08-01T15:58:09.2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eg>
</file>

<file path=ppt/media/image2.png>
</file>

<file path=ppt/media/image3.png>
</file>

<file path=ppt/media/image4.png>
</file>

<file path=ppt/media/image5.png>
</file>

<file path=ppt/media/image6.jpe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819F80-2C5B-42C3-935D-96CC729E7C44}" type="datetimeFigureOut">
              <a:rPr lang="en-IN" smtClean="0"/>
              <a:t>02-08-2024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DD4623-2F06-4BF5-B793-63A36B1AD3CF}" type="slidenum">
              <a:rPr lang="en-IN" smtClean="0"/>
              <a:t>‹#›</a:t>
            </a:fld>
            <a:endParaRPr lang="en-IN"/>
          </a:p>
        </p:txBody>
      </p:sp>
    </p:spTree>
    <p:extLst>
      <p:ext uri="{BB962C8B-B14F-4D97-AF65-F5344CB8AC3E}">
        <p14:creationId xmlns:p14="http://schemas.microsoft.com/office/powerpoint/2010/main" val="1574719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2DD4623-2F06-4BF5-B793-63A36B1AD3CF}" type="slidenum">
              <a:rPr lang="en-IN" smtClean="0"/>
              <a:t>10</a:t>
            </a:fld>
            <a:endParaRPr lang="en-IN"/>
          </a:p>
        </p:txBody>
      </p:sp>
    </p:spTree>
    <p:extLst>
      <p:ext uri="{BB962C8B-B14F-4D97-AF65-F5344CB8AC3E}">
        <p14:creationId xmlns:p14="http://schemas.microsoft.com/office/powerpoint/2010/main" val="2644982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93DEA6A-5433-4873-80A2-77C5FE690087}" type="datetimeFigureOut">
              <a:rPr lang="en-IN" smtClean="0"/>
              <a:t>02-08-2024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020067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3DEA6A-5433-4873-80A2-77C5FE690087}" type="datetimeFigureOut">
              <a:rPr lang="en-IN" smtClean="0"/>
              <a:t>02-08-2024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0468016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93DEA6A-5433-4873-80A2-77C5FE690087}" type="datetimeFigureOut">
              <a:rPr lang="en-IN" smtClean="0"/>
              <a:t>02-08-2024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9706994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93DEA6A-5433-4873-80A2-77C5FE690087}" type="datetimeFigureOut">
              <a:rPr lang="en-IN" smtClean="0"/>
              <a:t>02-08-2024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6356452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3DEA6A-5433-4873-80A2-77C5FE690087}" type="datetimeFigureOut">
              <a:rPr lang="en-IN" smtClean="0"/>
              <a:t>02-08-2024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234570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93DEA6A-5433-4873-80A2-77C5FE690087}" type="datetimeFigureOut">
              <a:rPr lang="en-IN" smtClean="0"/>
              <a:t>02-08-2024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884767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93DEA6A-5433-4873-80A2-77C5FE690087}" type="datetimeFigureOut">
              <a:rPr lang="en-IN" smtClean="0"/>
              <a:t>02-08-2024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40105432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3DEA6A-5433-4873-80A2-77C5FE690087}" type="datetimeFigureOut">
              <a:rPr lang="en-IN" smtClean="0"/>
              <a:t>02-08-2024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2902536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3DEA6A-5433-4873-80A2-77C5FE690087}" type="datetimeFigureOut">
              <a:rPr lang="en-IN" smtClean="0"/>
              <a:t>02-08-2024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506304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B93DEA6A-5433-4873-80A2-77C5FE690087}" type="datetimeFigureOut">
              <a:rPr lang="en-IN" smtClean="0"/>
              <a:t>02-08-2024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967773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3DEA6A-5433-4873-80A2-77C5FE690087}" type="datetimeFigureOut">
              <a:rPr lang="en-IN" smtClean="0"/>
              <a:t>02-08-2024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85536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93DEA6A-5433-4873-80A2-77C5FE690087}" type="datetimeFigureOut">
              <a:rPr lang="en-IN" smtClean="0"/>
              <a:t>02-08-2024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3296291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93DEA6A-5433-4873-80A2-77C5FE690087}" type="datetimeFigureOut">
              <a:rPr lang="en-IN" smtClean="0"/>
              <a:t>02-08-2024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3712976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B93DEA6A-5433-4873-80A2-77C5FE690087}" type="datetimeFigureOut">
              <a:rPr lang="en-IN" smtClean="0"/>
              <a:t>02-08-2024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420883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93DEA6A-5433-4873-80A2-77C5FE690087}" type="datetimeFigureOut">
              <a:rPr lang="en-IN" smtClean="0"/>
              <a:t>02-08-2024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7556952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B93DEA6A-5433-4873-80A2-77C5FE690087}" type="datetimeFigureOut">
              <a:rPr lang="en-IN" smtClean="0"/>
              <a:t>02-08-2024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5821242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3DEA6A-5433-4873-80A2-77C5FE690087}" type="datetimeFigureOut">
              <a:rPr lang="en-IN" smtClean="0"/>
              <a:t>02-08-2024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204169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93DEA6A-5433-4873-80A2-77C5FE690087}" type="datetimeFigureOut">
              <a:rPr lang="en-IN" smtClean="0"/>
              <a:t>02-08-2024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2FD129BE-82D1-4096-BF94-75DCC8833E78}" type="slidenum">
              <a:rPr lang="en-IN" smtClean="0"/>
              <a:t>‹#›</a:t>
            </a:fld>
            <a:endParaRPr lang="en-IN"/>
          </a:p>
        </p:txBody>
      </p:sp>
    </p:spTree>
    <p:extLst>
      <p:ext uri="{BB962C8B-B14F-4D97-AF65-F5344CB8AC3E}">
        <p14:creationId xmlns:p14="http://schemas.microsoft.com/office/powerpoint/2010/main" val="4186409439"/>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F29902-CDA8-5C41-0E07-276F9DF8F537}"/>
              </a:ext>
            </a:extLst>
          </p:cNvPr>
          <p:cNvSpPr txBox="1"/>
          <p:nvPr/>
        </p:nvSpPr>
        <p:spPr>
          <a:xfrm>
            <a:off x="186813" y="186813"/>
            <a:ext cx="5437239" cy="1862048"/>
          </a:xfrm>
          <a:prstGeom prst="rect">
            <a:avLst/>
          </a:prstGeom>
          <a:noFill/>
        </p:spPr>
        <p:txBody>
          <a:bodyPr wrap="square" rtlCol="0">
            <a:spAutoFit/>
          </a:bodyPr>
          <a:lstStyle/>
          <a:p>
            <a:r>
              <a:rPr lang="en-US" sz="11500" b="1" dirty="0">
                <a:latin typeface="Edwardian Script ITC" panose="030303020407070D0804" pitchFamily="66" charset="0"/>
                <a:ea typeface="Cascadia Code Light" panose="020B0609020000020004" pitchFamily="49" charset="0"/>
                <a:cs typeface="Cascadia Code Light" panose="020B0609020000020004" pitchFamily="49" charset="0"/>
              </a:rPr>
              <a:t>Welcome</a:t>
            </a:r>
            <a:endParaRPr lang="en-IN" sz="11500" b="1" dirty="0">
              <a:latin typeface="Edwardian Script ITC" panose="030303020407070D0804" pitchFamily="66" charset="0"/>
              <a:ea typeface="Cascadia Code Light" panose="020B0609020000020004" pitchFamily="49" charset="0"/>
              <a:cs typeface="Cascadia Code Light" panose="020B0609020000020004" pitchFamily="49" charset="0"/>
            </a:endParaRPr>
          </a:p>
        </p:txBody>
      </p:sp>
      <p:sp>
        <p:nvSpPr>
          <p:cNvPr id="3" name="TextBox 2">
            <a:extLst>
              <a:ext uri="{FF2B5EF4-FFF2-40B4-BE49-F238E27FC236}">
                <a16:creationId xmlns:a16="http://schemas.microsoft.com/office/drawing/2014/main" id="{7BEA6F35-D5E9-44D2-E62F-72D0FFAC2507}"/>
              </a:ext>
            </a:extLst>
          </p:cNvPr>
          <p:cNvSpPr txBox="1"/>
          <p:nvPr/>
        </p:nvSpPr>
        <p:spPr>
          <a:xfrm>
            <a:off x="2905432" y="2048861"/>
            <a:ext cx="3097161" cy="1862048"/>
          </a:xfrm>
          <a:prstGeom prst="rect">
            <a:avLst/>
          </a:prstGeom>
          <a:noFill/>
        </p:spPr>
        <p:txBody>
          <a:bodyPr wrap="square" rtlCol="0">
            <a:spAutoFit/>
          </a:bodyPr>
          <a:lstStyle/>
          <a:p>
            <a:r>
              <a:rPr lang="en-US" sz="11500" b="1" dirty="0">
                <a:latin typeface="Edwardian Script ITC" panose="030303020407070D0804" pitchFamily="66" charset="0"/>
              </a:rPr>
              <a:t>To</a:t>
            </a:r>
            <a:endParaRPr lang="en-IN" sz="11500" b="1" dirty="0">
              <a:latin typeface="Edwardian Script ITC" panose="030303020407070D0804" pitchFamily="66" charset="0"/>
            </a:endParaRPr>
          </a:p>
        </p:txBody>
      </p:sp>
      <p:sp>
        <p:nvSpPr>
          <p:cNvPr id="4" name="TextBox 3">
            <a:extLst>
              <a:ext uri="{FF2B5EF4-FFF2-40B4-BE49-F238E27FC236}">
                <a16:creationId xmlns:a16="http://schemas.microsoft.com/office/drawing/2014/main" id="{E9C76902-7778-33E6-6419-42E8666E8901}"/>
              </a:ext>
            </a:extLst>
          </p:cNvPr>
          <p:cNvSpPr txBox="1"/>
          <p:nvPr/>
        </p:nvSpPr>
        <p:spPr>
          <a:xfrm>
            <a:off x="4576918" y="3507658"/>
            <a:ext cx="3224981" cy="1569660"/>
          </a:xfrm>
          <a:prstGeom prst="rect">
            <a:avLst/>
          </a:prstGeom>
          <a:noFill/>
        </p:spPr>
        <p:txBody>
          <a:bodyPr wrap="square" rtlCol="0">
            <a:spAutoFit/>
          </a:bodyPr>
          <a:lstStyle/>
          <a:p>
            <a:r>
              <a:rPr lang="en-US" sz="9600" b="1" dirty="0">
                <a:latin typeface="Edwardian Script ITC" panose="030303020407070D0804" pitchFamily="66" charset="0"/>
              </a:rPr>
              <a:t>Our</a:t>
            </a:r>
            <a:endParaRPr lang="en-IN" sz="9600" b="1" dirty="0">
              <a:latin typeface="Edwardian Script ITC" panose="030303020407070D0804" pitchFamily="66" charset="0"/>
            </a:endParaRPr>
          </a:p>
        </p:txBody>
      </p:sp>
      <p:sp>
        <p:nvSpPr>
          <p:cNvPr id="5" name="TextBox 4">
            <a:extLst>
              <a:ext uri="{FF2B5EF4-FFF2-40B4-BE49-F238E27FC236}">
                <a16:creationId xmlns:a16="http://schemas.microsoft.com/office/drawing/2014/main" id="{E245C94D-90E3-7807-EE6A-179F29A80521}"/>
              </a:ext>
            </a:extLst>
          </p:cNvPr>
          <p:cNvSpPr txBox="1"/>
          <p:nvPr/>
        </p:nvSpPr>
        <p:spPr>
          <a:xfrm>
            <a:off x="6774426" y="4882442"/>
            <a:ext cx="5417574" cy="1862048"/>
          </a:xfrm>
          <a:prstGeom prst="rect">
            <a:avLst/>
          </a:prstGeom>
          <a:noFill/>
        </p:spPr>
        <p:txBody>
          <a:bodyPr wrap="square" rtlCol="0">
            <a:spAutoFit/>
          </a:bodyPr>
          <a:lstStyle/>
          <a:p>
            <a:r>
              <a:rPr lang="en-US" sz="11500" b="1" dirty="0">
                <a:latin typeface="Edwardian Script ITC" panose="030303020407070D0804" pitchFamily="66" charset="0"/>
              </a:rPr>
              <a:t>Project</a:t>
            </a:r>
            <a:endParaRPr lang="en-IN" sz="11500" b="1" dirty="0">
              <a:latin typeface="Edwardian Script ITC" panose="030303020407070D0804" pitchFamily="66" charset="0"/>
            </a:endParaRPr>
          </a:p>
        </p:txBody>
      </p:sp>
    </p:spTree>
    <p:extLst>
      <p:ext uri="{BB962C8B-B14F-4D97-AF65-F5344CB8AC3E}">
        <p14:creationId xmlns:p14="http://schemas.microsoft.com/office/powerpoint/2010/main" val="19061252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26A3B6-DA9C-8233-9795-7938D612F092}"/>
              </a:ext>
            </a:extLst>
          </p:cNvPr>
          <p:cNvSpPr txBox="1"/>
          <p:nvPr/>
        </p:nvSpPr>
        <p:spPr>
          <a:xfrm>
            <a:off x="2054940" y="50048"/>
            <a:ext cx="6105833" cy="923330"/>
          </a:xfrm>
          <a:prstGeom prst="rect">
            <a:avLst/>
          </a:prstGeom>
          <a:noFill/>
        </p:spPr>
        <p:txBody>
          <a:bodyPr wrap="square" rtlCol="0">
            <a:spAutoFit/>
          </a:bodyPr>
          <a:lstStyle/>
          <a:p>
            <a:pPr marL="1828800" lvl="3" indent="-457200">
              <a:buFont typeface="Wingdings" panose="05000000000000000000" pitchFamily="2" charset="2"/>
              <a:buChar char="v"/>
            </a:pPr>
            <a:r>
              <a:rPr lang="en-US" sz="5400" dirty="0">
                <a:latin typeface="Bahnschrift Condensed" panose="020B0502040204020203" pitchFamily="34" charset="0"/>
              </a:rPr>
              <a:t>Cross Validation</a:t>
            </a:r>
            <a:endParaRPr lang="en-IN" sz="3200" dirty="0">
              <a:latin typeface="Bahnschrift Condensed" panose="020B0502040204020203" pitchFamily="34" charset="0"/>
            </a:endParaRPr>
          </a:p>
        </p:txBody>
      </p:sp>
      <p:cxnSp>
        <p:nvCxnSpPr>
          <p:cNvPr id="4" name="Straight Connector 3">
            <a:extLst>
              <a:ext uri="{FF2B5EF4-FFF2-40B4-BE49-F238E27FC236}">
                <a16:creationId xmlns:a16="http://schemas.microsoft.com/office/drawing/2014/main" id="{A058DAF6-E41F-4487-8DBE-7EA6EA66DCF0}"/>
              </a:ext>
            </a:extLst>
          </p:cNvPr>
          <p:cNvCxnSpPr>
            <a:cxnSpLocks/>
          </p:cNvCxnSpPr>
          <p:nvPr/>
        </p:nvCxnSpPr>
        <p:spPr>
          <a:xfrm>
            <a:off x="58993" y="1149471"/>
            <a:ext cx="12074013"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1B001EE-C35D-F71F-143B-B70D247F1C29}"/>
              </a:ext>
            </a:extLst>
          </p:cNvPr>
          <p:cNvSpPr txBox="1"/>
          <p:nvPr/>
        </p:nvSpPr>
        <p:spPr>
          <a:xfrm>
            <a:off x="255638" y="1364679"/>
            <a:ext cx="9556955" cy="3416320"/>
          </a:xfrm>
          <a:prstGeom prst="rect">
            <a:avLst/>
          </a:prstGeom>
          <a:noFill/>
        </p:spPr>
        <p:txBody>
          <a:bodyPr wrap="square" rtlCol="0">
            <a:spAutoFit/>
          </a:bodyPr>
          <a:lstStyle/>
          <a:p>
            <a:r>
              <a:rPr lang="en-US" sz="2400" b="1" u="sng" dirty="0"/>
              <a:t>Cross-validation</a:t>
            </a:r>
            <a:r>
              <a:rPr lang="en-US" sz="2400" dirty="0"/>
              <a:t> is a statistical technique used to evaluate the performance of a machine learning model by training and testing it on multiple subsets of the available data. It involves:</a:t>
            </a:r>
          </a:p>
          <a:p>
            <a:endParaRPr lang="en-US" sz="2400" dirty="0"/>
          </a:p>
          <a:p>
            <a:pPr marL="342900" indent="-342900">
              <a:buAutoNum type="arabicPeriod"/>
            </a:pPr>
            <a:r>
              <a:rPr lang="en-US" sz="2400" b="1" dirty="0"/>
              <a:t>Dividing</a:t>
            </a:r>
            <a:r>
              <a:rPr lang="en-US" sz="2400" dirty="0"/>
              <a:t> the data into k subsets or folds (e.g., 5-10 folds)</a:t>
            </a:r>
          </a:p>
          <a:p>
            <a:pPr marL="342900" indent="-342900">
              <a:buAutoNum type="arabicPeriod"/>
            </a:pPr>
            <a:r>
              <a:rPr lang="en-US" sz="2400" b="1" dirty="0"/>
              <a:t>Training</a:t>
            </a:r>
            <a:r>
              <a:rPr lang="en-US" sz="2400" dirty="0"/>
              <a:t> the model on k-1 folds</a:t>
            </a:r>
          </a:p>
          <a:p>
            <a:pPr marL="342900" indent="-342900">
              <a:buAutoNum type="arabicPeriod"/>
            </a:pPr>
            <a:r>
              <a:rPr lang="en-US" sz="2400" b="1" dirty="0"/>
              <a:t>Testing </a:t>
            </a:r>
            <a:r>
              <a:rPr lang="en-US" sz="2400" dirty="0"/>
              <a:t>the model on the remaining fold</a:t>
            </a:r>
          </a:p>
          <a:p>
            <a:pPr marL="342900" indent="-342900">
              <a:buAutoNum type="arabicPeriod"/>
            </a:pPr>
            <a:r>
              <a:rPr lang="en-US" sz="2400" b="1" dirty="0"/>
              <a:t>Repeating</a:t>
            </a:r>
            <a:r>
              <a:rPr lang="en-US" sz="2400" dirty="0"/>
              <a:t> steps 2-3 for each fold</a:t>
            </a:r>
          </a:p>
          <a:p>
            <a:pPr marL="342900" indent="-342900">
              <a:buAutoNum type="arabicPeriod"/>
            </a:pPr>
            <a:r>
              <a:rPr lang="en-US" sz="2400" b="1" dirty="0"/>
              <a:t>Averaging</a:t>
            </a:r>
            <a:r>
              <a:rPr lang="en-US" sz="2400" dirty="0"/>
              <a:t> the performance metrics across all folds</a:t>
            </a:r>
            <a:endParaRPr lang="en-IN" sz="2400" dirty="0"/>
          </a:p>
        </p:txBody>
      </p:sp>
      <p:sp>
        <p:nvSpPr>
          <p:cNvPr id="7" name="TextBox 6">
            <a:extLst>
              <a:ext uri="{FF2B5EF4-FFF2-40B4-BE49-F238E27FC236}">
                <a16:creationId xmlns:a16="http://schemas.microsoft.com/office/drawing/2014/main" id="{D19F1338-D824-D173-30CA-DE9E5CB6E481}"/>
              </a:ext>
            </a:extLst>
          </p:cNvPr>
          <p:cNvSpPr txBox="1"/>
          <p:nvPr/>
        </p:nvSpPr>
        <p:spPr>
          <a:xfrm>
            <a:off x="255638" y="4877532"/>
            <a:ext cx="8200104" cy="1661993"/>
          </a:xfrm>
          <a:prstGeom prst="rect">
            <a:avLst/>
          </a:prstGeom>
          <a:noFill/>
        </p:spPr>
        <p:txBody>
          <a:bodyPr wrap="square" rtlCol="0">
            <a:spAutoFit/>
          </a:bodyPr>
          <a:lstStyle/>
          <a:p>
            <a:pPr marL="742950" lvl="1" indent="-285750">
              <a:buFont typeface="Wingdings" panose="05000000000000000000" pitchFamily="2" charset="2"/>
              <a:buChar char="Ø"/>
            </a:pPr>
            <a:r>
              <a:rPr lang="en-US" sz="2400" b="1" dirty="0"/>
              <a:t>Common types of cross-validation include:-  </a:t>
            </a:r>
          </a:p>
          <a:p>
            <a:endParaRPr lang="en-US" dirty="0"/>
          </a:p>
          <a:p>
            <a:pPr marL="285750" indent="-285750">
              <a:buFont typeface="Arial" panose="020B0604020202020204" pitchFamily="34" charset="0"/>
              <a:buChar char="•"/>
            </a:pPr>
            <a:r>
              <a:rPr lang="en-US" sz="2000" dirty="0"/>
              <a:t>K-Fold Cross-Validation</a:t>
            </a:r>
          </a:p>
          <a:p>
            <a:pPr marL="285750" indent="-285750">
              <a:buFont typeface="Arial" panose="020B0604020202020204" pitchFamily="34" charset="0"/>
              <a:buChar char="•"/>
            </a:pPr>
            <a:r>
              <a:rPr lang="en-US" sz="2000" dirty="0"/>
              <a:t>Leave-One-Out Cross-Validation (LOOCV)</a:t>
            </a:r>
          </a:p>
          <a:p>
            <a:pPr marL="285750" indent="-285750">
              <a:buFont typeface="Arial" panose="020B0604020202020204" pitchFamily="34" charset="0"/>
              <a:buChar char="•"/>
            </a:pPr>
            <a:r>
              <a:rPr lang="en-US" sz="2000" dirty="0"/>
              <a:t>Stratified Cross-Validation (for imbalanced </a:t>
            </a:r>
            <a:r>
              <a:rPr lang="en-US" sz="2000" dirty="0" err="1"/>
              <a:t>dattases</a:t>
            </a:r>
            <a:r>
              <a:rPr lang="en-US" sz="2000" dirty="0"/>
              <a:t>)</a:t>
            </a:r>
            <a:endParaRPr lang="en-IN" sz="2000" dirty="0"/>
          </a:p>
        </p:txBody>
      </p:sp>
    </p:spTree>
    <p:extLst>
      <p:ext uri="{BB962C8B-B14F-4D97-AF65-F5344CB8AC3E}">
        <p14:creationId xmlns:p14="http://schemas.microsoft.com/office/powerpoint/2010/main" val="3070936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00CD44-9209-612B-07E0-DBE7BDD713EC}"/>
              </a:ext>
            </a:extLst>
          </p:cNvPr>
          <p:cNvSpPr txBox="1"/>
          <p:nvPr/>
        </p:nvSpPr>
        <p:spPr>
          <a:xfrm>
            <a:off x="3372464" y="117986"/>
            <a:ext cx="5447071" cy="769441"/>
          </a:xfrm>
          <a:prstGeom prst="rect">
            <a:avLst/>
          </a:prstGeom>
          <a:noFill/>
        </p:spPr>
        <p:txBody>
          <a:bodyPr wrap="square" rtlCol="0">
            <a:spAutoFit/>
          </a:bodyPr>
          <a:lstStyle/>
          <a:p>
            <a:pPr marL="571500" indent="-571500">
              <a:buFont typeface="Wingdings" panose="05000000000000000000" pitchFamily="2" charset="2"/>
              <a:buChar char="v"/>
            </a:pPr>
            <a:r>
              <a:rPr lang="en-IN" sz="4400" b="1" dirty="0">
                <a:latin typeface="Bahnschrift Condensed" panose="020B0502040204020203" pitchFamily="34" charset="0"/>
              </a:rPr>
              <a:t>Confusion Matrix</a:t>
            </a:r>
          </a:p>
        </p:txBody>
      </p:sp>
      <p:cxnSp>
        <p:nvCxnSpPr>
          <p:cNvPr id="4" name="Straight Arrow Connector 3">
            <a:extLst>
              <a:ext uri="{FF2B5EF4-FFF2-40B4-BE49-F238E27FC236}">
                <a16:creationId xmlns:a16="http://schemas.microsoft.com/office/drawing/2014/main" id="{10E1DADD-76CE-8043-0615-C0C2DA490C87}"/>
              </a:ext>
            </a:extLst>
          </p:cNvPr>
          <p:cNvCxnSpPr>
            <a:cxnSpLocks/>
          </p:cNvCxnSpPr>
          <p:nvPr/>
        </p:nvCxnSpPr>
        <p:spPr>
          <a:xfrm>
            <a:off x="0" y="1170039"/>
            <a:ext cx="1219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D0E796B-2DCF-37BA-B3DB-32F23BAE179B}"/>
              </a:ext>
            </a:extLst>
          </p:cNvPr>
          <p:cNvSpPr txBox="1"/>
          <p:nvPr/>
        </p:nvSpPr>
        <p:spPr>
          <a:xfrm>
            <a:off x="176980" y="1452652"/>
            <a:ext cx="11838038" cy="830997"/>
          </a:xfrm>
          <a:prstGeom prst="rect">
            <a:avLst/>
          </a:prstGeom>
          <a:noFill/>
        </p:spPr>
        <p:txBody>
          <a:bodyPr wrap="square" rtlCol="0">
            <a:spAutoFit/>
          </a:bodyPr>
          <a:lstStyle/>
          <a:p>
            <a:r>
              <a:rPr lang="en-US" sz="2400" dirty="0"/>
              <a:t>A table used to evaluate the performance of a classification model by comparing predicted and actual classes.</a:t>
            </a:r>
            <a:endParaRPr lang="en-IN" sz="2400" dirty="0"/>
          </a:p>
        </p:txBody>
      </p:sp>
      <p:sp>
        <p:nvSpPr>
          <p:cNvPr id="12" name="TextBox 11">
            <a:extLst>
              <a:ext uri="{FF2B5EF4-FFF2-40B4-BE49-F238E27FC236}">
                <a16:creationId xmlns:a16="http://schemas.microsoft.com/office/drawing/2014/main" id="{8CA723DC-0B76-0BB1-795E-3B798181BE21}"/>
              </a:ext>
            </a:extLst>
          </p:cNvPr>
          <p:cNvSpPr txBox="1"/>
          <p:nvPr/>
        </p:nvSpPr>
        <p:spPr>
          <a:xfrm>
            <a:off x="176981" y="2435983"/>
            <a:ext cx="3175818" cy="738664"/>
          </a:xfrm>
          <a:prstGeom prst="rect">
            <a:avLst/>
          </a:prstGeom>
          <a:noFill/>
        </p:spPr>
        <p:txBody>
          <a:bodyPr wrap="square" rtlCol="0">
            <a:spAutoFit/>
          </a:bodyPr>
          <a:lstStyle/>
          <a:p>
            <a:pPr marL="342900" indent="-342900">
              <a:buFont typeface="Wingdings" panose="05000000000000000000" pitchFamily="2" charset="2"/>
              <a:buChar char="Ø"/>
            </a:pPr>
            <a:r>
              <a:rPr lang="en-IN" sz="2400" b="1" dirty="0"/>
              <a:t>Matrix Structure</a:t>
            </a:r>
          </a:p>
          <a:p>
            <a:endParaRPr lang="en-IN" dirty="0"/>
          </a:p>
        </p:txBody>
      </p:sp>
      <p:graphicFrame>
        <p:nvGraphicFramePr>
          <p:cNvPr id="16" name="Table 15">
            <a:extLst>
              <a:ext uri="{FF2B5EF4-FFF2-40B4-BE49-F238E27FC236}">
                <a16:creationId xmlns:a16="http://schemas.microsoft.com/office/drawing/2014/main" id="{9F3F7E1F-397E-678D-6561-E9BE81C48FC8}"/>
              </a:ext>
            </a:extLst>
          </p:cNvPr>
          <p:cNvGraphicFramePr>
            <a:graphicFrameLocks noGrp="1"/>
          </p:cNvGraphicFramePr>
          <p:nvPr>
            <p:extLst>
              <p:ext uri="{D42A27DB-BD31-4B8C-83A1-F6EECF244321}">
                <p14:modId xmlns:p14="http://schemas.microsoft.com/office/powerpoint/2010/main" val="730781529"/>
              </p:ext>
            </p:extLst>
          </p:nvPr>
        </p:nvGraphicFramePr>
        <p:xfrm>
          <a:off x="3685753" y="3536795"/>
          <a:ext cx="2380749" cy="1258530"/>
        </p:xfrm>
        <a:graphic>
          <a:graphicData uri="http://schemas.openxmlformats.org/drawingml/2006/table">
            <a:tbl>
              <a:tblPr firstRow="1" bandRow="1">
                <a:tableStyleId>{9D7B26C5-4107-4FEC-AEDC-1716B250A1EF}</a:tableStyleId>
              </a:tblPr>
              <a:tblGrid>
                <a:gridCol w="1071716">
                  <a:extLst>
                    <a:ext uri="{9D8B030D-6E8A-4147-A177-3AD203B41FA5}">
                      <a16:colId xmlns:a16="http://schemas.microsoft.com/office/drawing/2014/main" val="2918244866"/>
                    </a:ext>
                  </a:extLst>
                </a:gridCol>
                <a:gridCol w="1309033">
                  <a:extLst>
                    <a:ext uri="{9D8B030D-6E8A-4147-A177-3AD203B41FA5}">
                      <a16:colId xmlns:a16="http://schemas.microsoft.com/office/drawing/2014/main" val="681632668"/>
                    </a:ext>
                  </a:extLst>
                </a:gridCol>
              </a:tblGrid>
              <a:tr h="629265">
                <a:tc>
                  <a:txBody>
                    <a:bodyPr/>
                    <a:lstStyle/>
                    <a:p>
                      <a:pPr algn="ctr"/>
                      <a:r>
                        <a:rPr lang="en-US" sz="2800" b="1" dirty="0"/>
                        <a:t>TP</a:t>
                      </a:r>
                      <a:endParaRPr lang="en-IN" sz="2800" b="1" dirty="0"/>
                    </a:p>
                  </a:txBody>
                  <a:tcPr/>
                </a:tc>
                <a:tc>
                  <a:txBody>
                    <a:bodyPr/>
                    <a:lstStyle/>
                    <a:p>
                      <a:pPr algn="ctr"/>
                      <a:r>
                        <a:rPr lang="en-US" sz="2800" b="1" dirty="0"/>
                        <a:t>FP</a:t>
                      </a:r>
                      <a:endParaRPr lang="en-IN" sz="2800" b="1" dirty="0"/>
                    </a:p>
                  </a:txBody>
                  <a:tcPr/>
                </a:tc>
                <a:extLst>
                  <a:ext uri="{0D108BD9-81ED-4DB2-BD59-A6C34878D82A}">
                    <a16:rowId xmlns:a16="http://schemas.microsoft.com/office/drawing/2014/main" val="3984079868"/>
                  </a:ext>
                </a:extLst>
              </a:tr>
              <a:tr h="629265">
                <a:tc>
                  <a:txBody>
                    <a:bodyPr/>
                    <a:lstStyle/>
                    <a:p>
                      <a:pPr algn="ctr"/>
                      <a:r>
                        <a:rPr lang="en-US" sz="2800" b="1" dirty="0"/>
                        <a:t>FN</a:t>
                      </a:r>
                      <a:endParaRPr lang="en-IN" b="1" dirty="0"/>
                    </a:p>
                  </a:txBody>
                  <a:tcPr/>
                </a:tc>
                <a:tc>
                  <a:txBody>
                    <a:bodyPr/>
                    <a:lstStyle/>
                    <a:p>
                      <a:pPr algn="ctr"/>
                      <a:r>
                        <a:rPr lang="en-US" sz="2800" b="1" dirty="0"/>
                        <a:t>TN</a:t>
                      </a:r>
                      <a:endParaRPr lang="en-IN" sz="2800" b="1" dirty="0"/>
                    </a:p>
                  </a:txBody>
                  <a:tcPr/>
                </a:tc>
                <a:extLst>
                  <a:ext uri="{0D108BD9-81ED-4DB2-BD59-A6C34878D82A}">
                    <a16:rowId xmlns:a16="http://schemas.microsoft.com/office/drawing/2014/main" val="1554552300"/>
                  </a:ext>
                </a:extLst>
              </a:tr>
            </a:tbl>
          </a:graphicData>
        </a:graphic>
      </p:graphicFrame>
      <p:sp>
        <p:nvSpPr>
          <p:cNvPr id="18" name="TextBox 17">
            <a:extLst>
              <a:ext uri="{FF2B5EF4-FFF2-40B4-BE49-F238E27FC236}">
                <a16:creationId xmlns:a16="http://schemas.microsoft.com/office/drawing/2014/main" id="{FC165C96-9B2D-0001-19EA-EA791356B0FC}"/>
              </a:ext>
            </a:extLst>
          </p:cNvPr>
          <p:cNvSpPr txBox="1"/>
          <p:nvPr/>
        </p:nvSpPr>
        <p:spPr>
          <a:xfrm>
            <a:off x="3982063" y="2474813"/>
            <a:ext cx="3175819" cy="369332"/>
          </a:xfrm>
          <a:prstGeom prst="rect">
            <a:avLst/>
          </a:prstGeom>
          <a:noFill/>
        </p:spPr>
        <p:txBody>
          <a:bodyPr wrap="square" rtlCol="0">
            <a:spAutoFit/>
          </a:bodyPr>
          <a:lstStyle/>
          <a:p>
            <a:r>
              <a:rPr lang="en-US" b="1" dirty="0"/>
              <a:t>Actual Values</a:t>
            </a:r>
            <a:endParaRPr lang="en-IN" b="1" dirty="0"/>
          </a:p>
        </p:txBody>
      </p:sp>
      <p:sp>
        <p:nvSpPr>
          <p:cNvPr id="19" name="TextBox 18">
            <a:extLst>
              <a:ext uri="{FF2B5EF4-FFF2-40B4-BE49-F238E27FC236}">
                <a16:creationId xmlns:a16="http://schemas.microsoft.com/office/drawing/2014/main" id="{3FF7AB76-388A-A232-29F1-0AD75A79D129}"/>
              </a:ext>
            </a:extLst>
          </p:cNvPr>
          <p:cNvSpPr txBox="1"/>
          <p:nvPr/>
        </p:nvSpPr>
        <p:spPr>
          <a:xfrm>
            <a:off x="3539613" y="3081520"/>
            <a:ext cx="1907458" cy="369332"/>
          </a:xfrm>
          <a:prstGeom prst="rect">
            <a:avLst/>
          </a:prstGeom>
          <a:noFill/>
        </p:spPr>
        <p:txBody>
          <a:bodyPr wrap="square" rtlCol="0">
            <a:spAutoFit/>
          </a:bodyPr>
          <a:lstStyle/>
          <a:p>
            <a:r>
              <a:rPr lang="en-US" dirty="0"/>
              <a:t>Positive (1)</a:t>
            </a:r>
            <a:endParaRPr lang="en-IN" dirty="0"/>
          </a:p>
        </p:txBody>
      </p:sp>
      <p:sp>
        <p:nvSpPr>
          <p:cNvPr id="20" name="TextBox 19">
            <a:extLst>
              <a:ext uri="{FF2B5EF4-FFF2-40B4-BE49-F238E27FC236}">
                <a16:creationId xmlns:a16="http://schemas.microsoft.com/office/drawing/2014/main" id="{B347DC69-9D70-C6C1-B954-404B9AF267F7}"/>
              </a:ext>
            </a:extLst>
          </p:cNvPr>
          <p:cNvSpPr txBox="1"/>
          <p:nvPr/>
        </p:nvSpPr>
        <p:spPr>
          <a:xfrm>
            <a:off x="4876127" y="3062044"/>
            <a:ext cx="1750142" cy="369332"/>
          </a:xfrm>
          <a:prstGeom prst="rect">
            <a:avLst/>
          </a:prstGeom>
          <a:noFill/>
        </p:spPr>
        <p:txBody>
          <a:bodyPr wrap="square" rtlCol="0">
            <a:spAutoFit/>
          </a:bodyPr>
          <a:lstStyle/>
          <a:p>
            <a:r>
              <a:rPr lang="en-US" dirty="0"/>
              <a:t>Negative (0)</a:t>
            </a:r>
            <a:endParaRPr lang="en-IN" dirty="0"/>
          </a:p>
        </p:txBody>
      </p:sp>
      <p:sp>
        <p:nvSpPr>
          <p:cNvPr id="22" name="TextBox 21">
            <a:extLst>
              <a:ext uri="{FF2B5EF4-FFF2-40B4-BE49-F238E27FC236}">
                <a16:creationId xmlns:a16="http://schemas.microsoft.com/office/drawing/2014/main" id="{E1EF1390-8624-7911-1989-5660697DFAF1}"/>
              </a:ext>
            </a:extLst>
          </p:cNvPr>
          <p:cNvSpPr txBox="1"/>
          <p:nvPr/>
        </p:nvSpPr>
        <p:spPr>
          <a:xfrm rot="16200000">
            <a:off x="472926" y="3825079"/>
            <a:ext cx="2290916" cy="369332"/>
          </a:xfrm>
          <a:prstGeom prst="rect">
            <a:avLst/>
          </a:prstGeom>
          <a:noFill/>
        </p:spPr>
        <p:txBody>
          <a:bodyPr wrap="square" rtlCol="0">
            <a:spAutoFit/>
          </a:bodyPr>
          <a:lstStyle/>
          <a:p>
            <a:r>
              <a:rPr lang="en-US" b="1" dirty="0"/>
              <a:t>Predicted values</a:t>
            </a:r>
            <a:endParaRPr lang="en-IN" b="1" dirty="0"/>
          </a:p>
        </p:txBody>
      </p:sp>
      <p:sp>
        <p:nvSpPr>
          <p:cNvPr id="23" name="TextBox 22">
            <a:extLst>
              <a:ext uri="{FF2B5EF4-FFF2-40B4-BE49-F238E27FC236}">
                <a16:creationId xmlns:a16="http://schemas.microsoft.com/office/drawing/2014/main" id="{A19DEB37-90C8-7021-DF04-BF0D4B2DB4EE}"/>
              </a:ext>
            </a:extLst>
          </p:cNvPr>
          <p:cNvSpPr txBox="1"/>
          <p:nvPr/>
        </p:nvSpPr>
        <p:spPr>
          <a:xfrm>
            <a:off x="2117899" y="3640413"/>
            <a:ext cx="1503485" cy="369332"/>
          </a:xfrm>
          <a:prstGeom prst="rect">
            <a:avLst/>
          </a:prstGeom>
          <a:noFill/>
        </p:spPr>
        <p:txBody>
          <a:bodyPr wrap="square" rtlCol="0">
            <a:spAutoFit/>
          </a:bodyPr>
          <a:lstStyle/>
          <a:p>
            <a:r>
              <a:rPr lang="en-US" dirty="0"/>
              <a:t>Positive (1)</a:t>
            </a:r>
            <a:endParaRPr lang="en-IN" dirty="0"/>
          </a:p>
        </p:txBody>
      </p:sp>
      <p:sp>
        <p:nvSpPr>
          <p:cNvPr id="24" name="TextBox 23">
            <a:extLst>
              <a:ext uri="{FF2B5EF4-FFF2-40B4-BE49-F238E27FC236}">
                <a16:creationId xmlns:a16="http://schemas.microsoft.com/office/drawing/2014/main" id="{ACEEFCA5-B21B-4CF5-928A-B8B73B79BAB5}"/>
              </a:ext>
            </a:extLst>
          </p:cNvPr>
          <p:cNvSpPr txBox="1"/>
          <p:nvPr/>
        </p:nvSpPr>
        <p:spPr>
          <a:xfrm flipH="1">
            <a:off x="2062983" y="4322374"/>
            <a:ext cx="1622770" cy="369332"/>
          </a:xfrm>
          <a:prstGeom prst="rect">
            <a:avLst/>
          </a:prstGeom>
          <a:noFill/>
        </p:spPr>
        <p:txBody>
          <a:bodyPr wrap="square" rtlCol="0">
            <a:spAutoFit/>
          </a:bodyPr>
          <a:lstStyle/>
          <a:p>
            <a:r>
              <a:rPr lang="en-US"/>
              <a:t>Negative (0)</a:t>
            </a:r>
            <a:endParaRPr lang="en-IN" dirty="0"/>
          </a:p>
        </p:txBody>
      </p:sp>
      <p:sp>
        <p:nvSpPr>
          <p:cNvPr id="25" name="TextBox 24">
            <a:extLst>
              <a:ext uri="{FF2B5EF4-FFF2-40B4-BE49-F238E27FC236}">
                <a16:creationId xmlns:a16="http://schemas.microsoft.com/office/drawing/2014/main" id="{DA893C89-D63B-8078-0EC6-C04130C94D35}"/>
              </a:ext>
            </a:extLst>
          </p:cNvPr>
          <p:cNvSpPr txBox="1"/>
          <p:nvPr/>
        </p:nvSpPr>
        <p:spPr>
          <a:xfrm flipH="1">
            <a:off x="165033" y="5157472"/>
            <a:ext cx="7634061" cy="1508105"/>
          </a:xfrm>
          <a:prstGeom prst="rect">
            <a:avLst/>
          </a:prstGeom>
          <a:noFill/>
        </p:spPr>
        <p:txBody>
          <a:bodyPr wrap="square" rtlCol="0">
            <a:spAutoFit/>
          </a:bodyPr>
          <a:lstStyle/>
          <a:p>
            <a:pPr marL="342900" indent="-342900">
              <a:buFont typeface="Wingdings" panose="05000000000000000000" pitchFamily="2" charset="2"/>
              <a:buChar char="Ø"/>
            </a:pPr>
            <a:r>
              <a:rPr lang="en-IN" sz="2000" b="1" dirty="0"/>
              <a:t>Metrics</a:t>
            </a:r>
          </a:p>
          <a:p>
            <a:pPr marL="285750" indent="-285750">
              <a:buFont typeface="Arial" panose="020B0604020202020204" pitchFamily="34" charset="0"/>
              <a:buChar char="•"/>
            </a:pPr>
            <a:r>
              <a:rPr lang="en-IN" dirty="0"/>
              <a:t>Accuracy: (TP + TN) / Total </a:t>
            </a:r>
          </a:p>
          <a:p>
            <a:pPr marL="285750" indent="-285750">
              <a:buFont typeface="Arial" panose="020B0604020202020204" pitchFamily="34" charset="0"/>
              <a:buChar char="•"/>
            </a:pPr>
            <a:r>
              <a:rPr lang="en-IN" dirty="0"/>
              <a:t>Precision: TP / (TP + FP)</a:t>
            </a:r>
          </a:p>
          <a:p>
            <a:pPr marL="285750" indent="-285750">
              <a:buFont typeface="Arial" panose="020B0604020202020204" pitchFamily="34" charset="0"/>
              <a:buChar char="•"/>
            </a:pPr>
            <a:r>
              <a:rPr lang="en-IN" dirty="0"/>
              <a:t>Recall: TP / (TP + FN)</a:t>
            </a:r>
          </a:p>
          <a:p>
            <a:pPr marL="285750" indent="-285750">
              <a:buFont typeface="Arial" panose="020B0604020202020204" pitchFamily="34" charset="0"/>
              <a:buChar char="•"/>
            </a:pPr>
            <a:r>
              <a:rPr lang="en-IN" dirty="0"/>
              <a:t>F1 Score: 2 * (Precision * Recall) / (Precision + Recall)</a:t>
            </a:r>
          </a:p>
        </p:txBody>
      </p:sp>
      <p:sp>
        <p:nvSpPr>
          <p:cNvPr id="26" name="TextBox 25">
            <a:extLst>
              <a:ext uri="{FF2B5EF4-FFF2-40B4-BE49-F238E27FC236}">
                <a16:creationId xmlns:a16="http://schemas.microsoft.com/office/drawing/2014/main" id="{75616EA0-26A3-53FF-D97F-9FFA8D998773}"/>
              </a:ext>
            </a:extLst>
          </p:cNvPr>
          <p:cNvSpPr txBox="1"/>
          <p:nvPr/>
        </p:nvSpPr>
        <p:spPr>
          <a:xfrm rot="10800000" flipH="1" flipV="1">
            <a:off x="7696573" y="2466916"/>
            <a:ext cx="4318445" cy="1723549"/>
          </a:xfrm>
          <a:prstGeom prst="rect">
            <a:avLst/>
          </a:prstGeom>
          <a:noFill/>
        </p:spPr>
        <p:txBody>
          <a:bodyPr wrap="square" rtlCol="0">
            <a:spAutoFit/>
          </a:bodyPr>
          <a:lstStyle/>
          <a:p>
            <a:pPr marL="457200" indent="-457200">
              <a:buFont typeface="Wingdings" panose="05000000000000000000" pitchFamily="2" charset="2"/>
              <a:buChar char="Ø"/>
            </a:pPr>
            <a:r>
              <a:rPr lang="en-IN" sz="2800" b="1" dirty="0"/>
              <a:t>Purpose</a:t>
            </a:r>
          </a:p>
          <a:p>
            <a:endParaRPr lang="en-IN" dirty="0"/>
          </a:p>
          <a:p>
            <a:pPr marL="285750" indent="-285750">
              <a:buFont typeface="Arial" panose="020B0604020202020204" pitchFamily="34" charset="0"/>
              <a:buChar char="•"/>
            </a:pPr>
            <a:r>
              <a:rPr lang="en-IN" sz="2000" dirty="0"/>
              <a:t>Evaluate model performance</a:t>
            </a:r>
          </a:p>
          <a:p>
            <a:pPr marL="285750" indent="-285750">
              <a:buFont typeface="Arial" panose="020B0604020202020204" pitchFamily="34" charset="0"/>
              <a:buChar char="•"/>
            </a:pPr>
            <a:r>
              <a:rPr lang="en-IN" sz="2000" dirty="0"/>
              <a:t>Identify errors (FP, FN)</a:t>
            </a:r>
          </a:p>
          <a:p>
            <a:pPr marL="285750" indent="-285750">
              <a:buFont typeface="Arial" panose="020B0604020202020204" pitchFamily="34" charset="0"/>
              <a:buChar char="•"/>
            </a:pPr>
            <a:r>
              <a:rPr lang="en-IN" sz="2000" dirty="0"/>
              <a:t>Improve model accurac</a:t>
            </a:r>
            <a:r>
              <a:rPr lang="en-IN" dirty="0"/>
              <a:t>y</a:t>
            </a:r>
          </a:p>
        </p:txBody>
      </p:sp>
    </p:spTree>
    <p:extLst>
      <p:ext uri="{BB962C8B-B14F-4D97-AF65-F5344CB8AC3E}">
        <p14:creationId xmlns:p14="http://schemas.microsoft.com/office/powerpoint/2010/main" val="39156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9AAE1BA-1D09-B58D-F918-0923E4977DA2}"/>
              </a:ext>
            </a:extLst>
          </p:cNvPr>
          <p:cNvGraphicFramePr>
            <a:graphicFrameLocks noGrp="1"/>
          </p:cNvGraphicFramePr>
          <p:nvPr>
            <p:extLst>
              <p:ext uri="{D42A27DB-BD31-4B8C-83A1-F6EECF244321}">
                <p14:modId xmlns:p14="http://schemas.microsoft.com/office/powerpoint/2010/main" val="1766228155"/>
              </p:ext>
            </p:extLst>
          </p:nvPr>
        </p:nvGraphicFramePr>
        <p:xfrm>
          <a:off x="776747" y="401893"/>
          <a:ext cx="9671900" cy="6054213"/>
        </p:xfrm>
        <a:graphic>
          <a:graphicData uri="http://schemas.openxmlformats.org/drawingml/2006/table">
            <a:tbl>
              <a:tblPr firstRow="1" bandRow="1">
                <a:tableStyleId>{9D7B26C5-4107-4FEC-AEDC-1716B250A1EF}</a:tableStyleId>
              </a:tblPr>
              <a:tblGrid>
                <a:gridCol w="5102943">
                  <a:extLst>
                    <a:ext uri="{9D8B030D-6E8A-4147-A177-3AD203B41FA5}">
                      <a16:colId xmlns:a16="http://schemas.microsoft.com/office/drawing/2014/main" val="3141498816"/>
                    </a:ext>
                  </a:extLst>
                </a:gridCol>
                <a:gridCol w="4568957">
                  <a:extLst>
                    <a:ext uri="{9D8B030D-6E8A-4147-A177-3AD203B41FA5}">
                      <a16:colId xmlns:a16="http://schemas.microsoft.com/office/drawing/2014/main" val="2982388670"/>
                    </a:ext>
                  </a:extLst>
                </a:gridCol>
              </a:tblGrid>
              <a:tr h="754625">
                <a:tc>
                  <a:txBody>
                    <a:bodyPr/>
                    <a:lstStyle/>
                    <a:p>
                      <a:pPr algn="ctr"/>
                      <a:r>
                        <a:rPr lang="en-US" sz="3600" b="1" dirty="0"/>
                        <a:t>Algorithms</a:t>
                      </a:r>
                      <a:endParaRPr lang="en-IN" sz="3600" b="1" dirty="0"/>
                    </a:p>
                  </a:txBody>
                  <a:tcPr/>
                </a:tc>
                <a:tc>
                  <a:txBody>
                    <a:bodyPr/>
                    <a:lstStyle/>
                    <a:p>
                      <a:pPr algn="ctr"/>
                      <a:r>
                        <a:rPr lang="en-US" sz="3600" b="1" dirty="0"/>
                        <a:t>Accuracy</a:t>
                      </a:r>
                      <a:endParaRPr lang="en-IN" sz="3600" b="1" dirty="0"/>
                    </a:p>
                  </a:txBody>
                  <a:tcPr/>
                </a:tc>
                <a:extLst>
                  <a:ext uri="{0D108BD9-81ED-4DB2-BD59-A6C34878D82A}">
                    <a16:rowId xmlns:a16="http://schemas.microsoft.com/office/drawing/2014/main" val="2560763372"/>
                  </a:ext>
                </a:extLst>
              </a:tr>
              <a:tr h="757084">
                <a:tc>
                  <a:txBody>
                    <a:bodyPr/>
                    <a:lstStyle/>
                    <a:p>
                      <a:pPr algn="ctr"/>
                      <a:r>
                        <a:rPr lang="en-US" sz="3200" dirty="0"/>
                        <a:t>Logistic Regression</a:t>
                      </a:r>
                      <a:endParaRPr lang="en-IN" sz="3200" dirty="0"/>
                    </a:p>
                  </a:txBody>
                  <a:tcPr/>
                </a:tc>
                <a:tc>
                  <a:txBody>
                    <a:bodyPr/>
                    <a:lstStyle/>
                    <a:p>
                      <a:pPr algn="ctr"/>
                      <a:r>
                        <a:rPr lang="en-US" sz="3200" dirty="0"/>
                        <a:t>0.8755</a:t>
                      </a:r>
                      <a:endParaRPr lang="en-IN" sz="3200" dirty="0"/>
                    </a:p>
                  </a:txBody>
                  <a:tcPr/>
                </a:tc>
                <a:extLst>
                  <a:ext uri="{0D108BD9-81ED-4DB2-BD59-A6C34878D82A}">
                    <a16:rowId xmlns:a16="http://schemas.microsoft.com/office/drawing/2014/main" val="449517697"/>
                  </a:ext>
                </a:extLst>
              </a:tr>
              <a:tr h="757084">
                <a:tc>
                  <a:txBody>
                    <a:bodyPr/>
                    <a:lstStyle/>
                    <a:p>
                      <a:pPr algn="ctr"/>
                      <a:r>
                        <a:rPr lang="en-US" sz="3200" dirty="0"/>
                        <a:t>Random Forest</a:t>
                      </a:r>
                      <a:endParaRPr lang="en-IN" sz="3200" dirty="0"/>
                    </a:p>
                  </a:txBody>
                  <a:tcPr/>
                </a:tc>
                <a:tc>
                  <a:txBody>
                    <a:bodyPr/>
                    <a:lstStyle/>
                    <a:p>
                      <a:pPr algn="ctr"/>
                      <a:r>
                        <a:rPr lang="en-US" sz="3200" dirty="0"/>
                        <a:t>0.8775</a:t>
                      </a:r>
                      <a:endParaRPr lang="en-IN" sz="3200" dirty="0"/>
                    </a:p>
                  </a:txBody>
                  <a:tcPr/>
                </a:tc>
                <a:extLst>
                  <a:ext uri="{0D108BD9-81ED-4DB2-BD59-A6C34878D82A}">
                    <a16:rowId xmlns:a16="http://schemas.microsoft.com/office/drawing/2014/main" val="944880285"/>
                  </a:ext>
                </a:extLst>
              </a:tr>
              <a:tr h="757084">
                <a:tc>
                  <a:txBody>
                    <a:bodyPr/>
                    <a:lstStyle/>
                    <a:p>
                      <a:pPr algn="ctr"/>
                      <a:r>
                        <a:rPr lang="en-US" sz="3200" dirty="0"/>
                        <a:t>Support Vector Machine</a:t>
                      </a:r>
                      <a:endParaRPr lang="en-IN" sz="3200" dirty="0"/>
                    </a:p>
                  </a:txBody>
                  <a:tcPr/>
                </a:tc>
                <a:tc>
                  <a:txBody>
                    <a:bodyPr/>
                    <a:lstStyle/>
                    <a:p>
                      <a:pPr algn="ctr"/>
                      <a:r>
                        <a:rPr lang="en-US" sz="3200" dirty="0"/>
                        <a:t>0.68</a:t>
                      </a:r>
                      <a:endParaRPr lang="en-IN" sz="3200" dirty="0"/>
                    </a:p>
                  </a:txBody>
                  <a:tcPr/>
                </a:tc>
                <a:extLst>
                  <a:ext uri="{0D108BD9-81ED-4DB2-BD59-A6C34878D82A}">
                    <a16:rowId xmlns:a16="http://schemas.microsoft.com/office/drawing/2014/main" val="2465186215"/>
                  </a:ext>
                </a:extLst>
              </a:tr>
              <a:tr h="757084">
                <a:tc>
                  <a:txBody>
                    <a:bodyPr/>
                    <a:lstStyle/>
                    <a:p>
                      <a:pPr algn="ctr"/>
                      <a:r>
                        <a:rPr lang="en-US" sz="3200" dirty="0"/>
                        <a:t>SVM (</a:t>
                      </a:r>
                      <a:r>
                        <a:rPr lang="en-US" sz="3200" dirty="0" err="1"/>
                        <a:t>rbf</a:t>
                      </a:r>
                      <a:r>
                        <a:rPr lang="en-US" sz="3200" dirty="0"/>
                        <a:t>)</a:t>
                      </a:r>
                      <a:r>
                        <a:rPr lang="en-US" sz="1800" dirty="0"/>
                        <a:t>(Using Feature </a:t>
                      </a:r>
                      <a:r>
                        <a:rPr lang="en-US" sz="1800" dirty="0" err="1"/>
                        <a:t>scalling</a:t>
                      </a:r>
                      <a:r>
                        <a:rPr lang="en-US" sz="1800" dirty="0"/>
                        <a:t>)</a:t>
                      </a:r>
                      <a:endParaRPr lang="en-IN" sz="3200" dirty="0"/>
                    </a:p>
                  </a:txBody>
                  <a:tcPr/>
                </a:tc>
                <a:tc>
                  <a:txBody>
                    <a:bodyPr/>
                    <a:lstStyle/>
                    <a:p>
                      <a:pPr algn="ctr"/>
                      <a:r>
                        <a:rPr lang="en-US" sz="3200" dirty="0"/>
                        <a:t>0.901</a:t>
                      </a:r>
                      <a:endParaRPr lang="en-IN" sz="3200" dirty="0"/>
                    </a:p>
                  </a:txBody>
                  <a:tcPr/>
                </a:tc>
                <a:extLst>
                  <a:ext uri="{0D108BD9-81ED-4DB2-BD59-A6C34878D82A}">
                    <a16:rowId xmlns:a16="http://schemas.microsoft.com/office/drawing/2014/main" val="4063465338"/>
                  </a:ext>
                </a:extLst>
              </a:tr>
              <a:tr h="757084">
                <a:tc>
                  <a:txBody>
                    <a:bodyPr/>
                    <a:lstStyle/>
                    <a:p>
                      <a:pPr algn="ctr"/>
                      <a:r>
                        <a:rPr lang="en-US" sz="3200" dirty="0"/>
                        <a:t>K </a:t>
                      </a:r>
                      <a:r>
                        <a:rPr lang="en-US" sz="3200" dirty="0" err="1"/>
                        <a:t>Nearsest</a:t>
                      </a:r>
                      <a:r>
                        <a:rPr lang="en-US" sz="3200" dirty="0"/>
                        <a:t> Neighbors</a:t>
                      </a:r>
                      <a:endParaRPr lang="en-IN" sz="3200" dirty="0"/>
                    </a:p>
                  </a:txBody>
                  <a:tcPr/>
                </a:tc>
                <a:tc>
                  <a:txBody>
                    <a:bodyPr/>
                    <a:lstStyle/>
                    <a:p>
                      <a:pPr algn="ctr"/>
                      <a:r>
                        <a:rPr lang="en-US" dirty="0"/>
                        <a:t> </a:t>
                      </a:r>
                      <a:r>
                        <a:rPr lang="en-US" sz="3200" dirty="0"/>
                        <a:t>0.898</a:t>
                      </a:r>
                      <a:endParaRPr lang="en-IN" dirty="0"/>
                    </a:p>
                  </a:txBody>
                  <a:tcPr/>
                </a:tc>
                <a:extLst>
                  <a:ext uri="{0D108BD9-81ED-4DB2-BD59-A6C34878D82A}">
                    <a16:rowId xmlns:a16="http://schemas.microsoft.com/office/drawing/2014/main" val="3305593863"/>
                  </a:ext>
                </a:extLst>
              </a:tr>
              <a:tr h="757084">
                <a:tc>
                  <a:txBody>
                    <a:bodyPr/>
                    <a:lstStyle/>
                    <a:p>
                      <a:pPr algn="ctr"/>
                      <a:r>
                        <a:rPr lang="en-US" sz="3200" dirty="0"/>
                        <a:t>Naive Bayes</a:t>
                      </a:r>
                      <a:endParaRPr lang="en-IN" sz="3200" dirty="0"/>
                    </a:p>
                  </a:txBody>
                  <a:tcPr/>
                </a:tc>
                <a:tc>
                  <a:txBody>
                    <a:bodyPr/>
                    <a:lstStyle/>
                    <a:p>
                      <a:pPr algn="ctr"/>
                      <a:r>
                        <a:rPr lang="en-US" sz="3200" dirty="0"/>
                        <a:t>0.835</a:t>
                      </a:r>
                      <a:endParaRPr lang="en-IN" sz="3200" dirty="0"/>
                    </a:p>
                  </a:txBody>
                  <a:tcPr/>
                </a:tc>
                <a:extLst>
                  <a:ext uri="{0D108BD9-81ED-4DB2-BD59-A6C34878D82A}">
                    <a16:rowId xmlns:a16="http://schemas.microsoft.com/office/drawing/2014/main" val="1058112340"/>
                  </a:ext>
                </a:extLst>
              </a:tr>
              <a:tr h="757084">
                <a:tc>
                  <a:txBody>
                    <a:bodyPr/>
                    <a:lstStyle/>
                    <a:p>
                      <a:r>
                        <a:rPr lang="en-US" sz="3200" dirty="0"/>
                        <a:t>Cross Validation (</a:t>
                      </a:r>
                      <a:r>
                        <a:rPr lang="en-US" sz="1800" dirty="0" err="1"/>
                        <a:t>GaussianNB</a:t>
                      </a:r>
                      <a:r>
                        <a:rPr lang="en-US" sz="3200" dirty="0"/>
                        <a:t>)</a:t>
                      </a:r>
                      <a:endParaRPr lang="en-IN" sz="3200" dirty="0"/>
                    </a:p>
                  </a:txBody>
                  <a:tcPr/>
                </a:tc>
                <a:tc>
                  <a:txBody>
                    <a:bodyPr/>
                    <a:lstStyle/>
                    <a:p>
                      <a:pPr algn="ctr"/>
                      <a:r>
                        <a:rPr lang="en-US" sz="3200" dirty="0"/>
                        <a:t>0.843249</a:t>
                      </a:r>
                      <a:endParaRPr lang="en-IN" sz="3200" dirty="0"/>
                    </a:p>
                  </a:txBody>
                  <a:tcPr/>
                </a:tc>
                <a:extLst>
                  <a:ext uri="{0D108BD9-81ED-4DB2-BD59-A6C34878D82A}">
                    <a16:rowId xmlns:a16="http://schemas.microsoft.com/office/drawing/2014/main" val="488988725"/>
                  </a:ext>
                </a:extLst>
              </a:tr>
            </a:tbl>
          </a:graphicData>
        </a:graphic>
      </p:graphicFrame>
      <p:cxnSp>
        <p:nvCxnSpPr>
          <p:cNvPr id="4" name="Straight Connector 3">
            <a:extLst>
              <a:ext uri="{FF2B5EF4-FFF2-40B4-BE49-F238E27FC236}">
                <a16:creationId xmlns:a16="http://schemas.microsoft.com/office/drawing/2014/main" id="{CBB1033A-F636-B7E3-64B1-6C9CC6E67457}"/>
              </a:ext>
            </a:extLst>
          </p:cNvPr>
          <p:cNvCxnSpPr>
            <a:cxnSpLocks/>
          </p:cNvCxnSpPr>
          <p:nvPr/>
        </p:nvCxnSpPr>
        <p:spPr>
          <a:xfrm>
            <a:off x="6263148" y="206477"/>
            <a:ext cx="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94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FA0DD9-0938-907C-684F-B46D463AA53C}"/>
              </a:ext>
            </a:extLst>
          </p:cNvPr>
          <p:cNvSpPr txBox="1"/>
          <p:nvPr/>
        </p:nvSpPr>
        <p:spPr>
          <a:xfrm>
            <a:off x="275305" y="129757"/>
            <a:ext cx="9507794" cy="584775"/>
          </a:xfrm>
          <a:prstGeom prst="rect">
            <a:avLst/>
          </a:prstGeom>
          <a:noFill/>
        </p:spPr>
        <p:txBody>
          <a:bodyPr wrap="square" rtlCol="0">
            <a:spAutoFit/>
          </a:bodyPr>
          <a:lstStyle/>
          <a:p>
            <a:pPr marL="457200" indent="-457200">
              <a:buFont typeface="Wingdings" panose="05000000000000000000" pitchFamily="2" charset="2"/>
              <a:buChar char="Ø"/>
            </a:pPr>
            <a:r>
              <a:rPr lang="en-US" sz="3200" b="1" dirty="0"/>
              <a:t>Advantages of Flower Prediction  Dataset</a:t>
            </a:r>
            <a:endParaRPr lang="en-IN" sz="3200" b="1" dirty="0"/>
          </a:p>
        </p:txBody>
      </p:sp>
      <p:sp>
        <p:nvSpPr>
          <p:cNvPr id="5" name="TextBox 4">
            <a:extLst>
              <a:ext uri="{FF2B5EF4-FFF2-40B4-BE49-F238E27FC236}">
                <a16:creationId xmlns:a16="http://schemas.microsoft.com/office/drawing/2014/main" id="{ECAF3685-06DB-A410-BE18-80F850D636D4}"/>
              </a:ext>
            </a:extLst>
          </p:cNvPr>
          <p:cNvSpPr txBox="1"/>
          <p:nvPr/>
        </p:nvSpPr>
        <p:spPr>
          <a:xfrm>
            <a:off x="196646" y="714532"/>
            <a:ext cx="11995354" cy="2554545"/>
          </a:xfrm>
          <a:prstGeom prst="rect">
            <a:avLst/>
          </a:prstGeom>
          <a:noFill/>
        </p:spPr>
        <p:txBody>
          <a:bodyPr wrap="square" rtlCol="0">
            <a:spAutoFit/>
          </a:bodyPr>
          <a:lstStyle/>
          <a:p>
            <a:pPr marL="457200" indent="-457200">
              <a:buAutoNum type="arabicPeriod"/>
            </a:pPr>
            <a:r>
              <a:rPr lang="en-US" sz="2000" b="1" dirty="0"/>
              <a:t>Simple and Easy to Understand :- </a:t>
            </a:r>
            <a:r>
              <a:rPr lang="en-US" sz="2000" dirty="0"/>
              <a:t>The dataset is small and straightforward, making it perfect for beginners.</a:t>
            </a:r>
          </a:p>
          <a:p>
            <a:pPr marL="457200" indent="-457200">
              <a:buAutoNum type="arabicPeriod"/>
            </a:pPr>
            <a:r>
              <a:rPr lang="en-US" sz="2000" b="1" dirty="0"/>
              <a:t>Well-Structured :- </a:t>
            </a:r>
            <a:r>
              <a:rPr lang="en-US" sz="2000" dirty="0"/>
              <a:t>The data is organized and clean, with no missing values.</a:t>
            </a:r>
          </a:p>
          <a:p>
            <a:pPr marL="457200" indent="-457200">
              <a:buAutoNum type="arabicPeriod"/>
            </a:pPr>
            <a:r>
              <a:rPr lang="en-US" sz="2000" b="1" dirty="0"/>
              <a:t>Classical Dataset :- </a:t>
            </a:r>
            <a:r>
              <a:rPr lang="en-US" sz="2000" dirty="0"/>
              <a:t>It's a widely used and well-established dataset, making it easy to compare results.</a:t>
            </a:r>
          </a:p>
          <a:p>
            <a:pPr marL="457200" indent="-457200">
              <a:buAutoNum type="arabicPeriod"/>
            </a:pPr>
            <a:r>
              <a:rPr lang="en-US" sz="2000" b="1" dirty="0"/>
              <a:t>Multiclass Classification :- </a:t>
            </a:r>
            <a:r>
              <a:rPr lang="en-US" sz="2000" dirty="0"/>
              <a:t>The dataset allows for multiclass classification (3 classes: </a:t>
            </a:r>
            <a:r>
              <a:rPr lang="en-US" sz="2000" dirty="0" err="1"/>
              <a:t>Setosa</a:t>
            </a:r>
            <a:r>
              <a:rPr lang="en-US" sz="2000" dirty="0"/>
              <a:t>, Versicolor, and Virginica).</a:t>
            </a:r>
          </a:p>
          <a:p>
            <a:pPr marL="457200" indent="-457200">
              <a:buAutoNum type="arabicPeriod"/>
            </a:pPr>
            <a:r>
              <a:rPr lang="en-US" sz="2000" b="1" dirty="0"/>
              <a:t>Feature Importance :-</a:t>
            </a:r>
            <a:r>
              <a:rPr lang="en-US" sz="2000" dirty="0"/>
              <a:t> The dataset helps demonstrate feature importance and correlation.</a:t>
            </a:r>
          </a:p>
        </p:txBody>
      </p:sp>
      <p:sp>
        <p:nvSpPr>
          <p:cNvPr id="6" name="TextBox 5">
            <a:extLst>
              <a:ext uri="{FF2B5EF4-FFF2-40B4-BE49-F238E27FC236}">
                <a16:creationId xmlns:a16="http://schemas.microsoft.com/office/drawing/2014/main" id="{849DBAA4-8809-75B4-0012-70A67F74E564}"/>
              </a:ext>
            </a:extLst>
          </p:cNvPr>
          <p:cNvSpPr txBox="1"/>
          <p:nvPr/>
        </p:nvSpPr>
        <p:spPr>
          <a:xfrm>
            <a:off x="275305" y="3452163"/>
            <a:ext cx="10520517" cy="584775"/>
          </a:xfrm>
          <a:prstGeom prst="rect">
            <a:avLst/>
          </a:prstGeom>
          <a:noFill/>
        </p:spPr>
        <p:txBody>
          <a:bodyPr wrap="square" rtlCol="0">
            <a:spAutoFit/>
          </a:bodyPr>
          <a:lstStyle/>
          <a:p>
            <a:pPr marL="457200" indent="-457200">
              <a:buFont typeface="Wingdings" panose="05000000000000000000" pitchFamily="2" charset="2"/>
              <a:buChar char="Ø"/>
            </a:pPr>
            <a:r>
              <a:rPr lang="en-US" sz="3200" b="1" dirty="0"/>
              <a:t>Disadvantages of Flower Prediction  Dataset</a:t>
            </a:r>
            <a:endParaRPr lang="en-IN" sz="3200" b="1" dirty="0"/>
          </a:p>
        </p:txBody>
      </p:sp>
      <p:sp>
        <p:nvSpPr>
          <p:cNvPr id="3" name="TextBox 2">
            <a:extLst>
              <a:ext uri="{FF2B5EF4-FFF2-40B4-BE49-F238E27FC236}">
                <a16:creationId xmlns:a16="http://schemas.microsoft.com/office/drawing/2014/main" id="{480F6D53-6692-74CD-5A5B-E6C9D8A79DFF}"/>
              </a:ext>
            </a:extLst>
          </p:cNvPr>
          <p:cNvSpPr txBox="1"/>
          <p:nvPr/>
        </p:nvSpPr>
        <p:spPr>
          <a:xfrm>
            <a:off x="98323" y="4220024"/>
            <a:ext cx="11995354" cy="2554545"/>
          </a:xfrm>
          <a:prstGeom prst="rect">
            <a:avLst/>
          </a:prstGeom>
          <a:noFill/>
        </p:spPr>
        <p:txBody>
          <a:bodyPr wrap="square" rtlCol="0">
            <a:spAutoFit/>
          </a:bodyPr>
          <a:lstStyle/>
          <a:p>
            <a:pPr marL="457200" indent="-457200">
              <a:buAutoNum type="arabicPeriod"/>
            </a:pPr>
            <a:r>
              <a:rPr lang="en-US" sz="2000" b="1" dirty="0"/>
              <a:t>Small Size :- </a:t>
            </a:r>
            <a:r>
              <a:rPr lang="en-US" sz="2000" dirty="0"/>
              <a:t>The dataset is very small (only 150 samples), which can lead to overfitting.</a:t>
            </a:r>
          </a:p>
          <a:p>
            <a:pPr marL="457200" indent="-457200">
              <a:buAutoNum type="arabicPeriod"/>
            </a:pPr>
            <a:r>
              <a:rPr lang="en-US" sz="2000" b="1" dirty="0"/>
              <a:t>Limited Features :- </a:t>
            </a:r>
            <a:r>
              <a:rPr lang="en-US" sz="2000" dirty="0"/>
              <a:t>The dataset only has 4 features (sepal length, sepal width, petal length, and petal width).</a:t>
            </a:r>
          </a:p>
          <a:p>
            <a:pPr marL="457200" indent="-457200">
              <a:buAutoNum type="arabicPeriod"/>
            </a:pPr>
            <a:r>
              <a:rPr lang="en-US" sz="2000" b="1" dirty="0"/>
              <a:t>Representative :-</a:t>
            </a:r>
            <a:r>
              <a:rPr lang="en-US" sz="2000" dirty="0"/>
              <a:t> The dataset might not be representative of more complex real-world problems.</a:t>
            </a:r>
          </a:p>
          <a:p>
            <a:pPr marL="457200" indent="-457200">
              <a:buAutoNum type="arabicPeriod"/>
            </a:pPr>
            <a:r>
              <a:rPr lang="en-US" sz="2000" b="1" dirty="0"/>
              <a:t>Noisy Data :- </a:t>
            </a:r>
            <a:r>
              <a:rPr lang="en-US" sz="2000" dirty="0"/>
              <a:t>Some samples might be noisy or have errors.</a:t>
            </a:r>
          </a:p>
          <a:p>
            <a:pPr marL="457200" indent="-457200">
              <a:buAutoNum type="arabicPeriod"/>
            </a:pPr>
            <a:r>
              <a:rPr lang="en-US" sz="2000" b="1" dirty="0"/>
              <a:t>Outdated :- </a:t>
            </a:r>
            <a:r>
              <a:rPr lang="en-US" sz="2000" dirty="0"/>
              <a:t>The dataset was collected in 1936, so it might not reflect modern variations in flower species.</a:t>
            </a:r>
            <a:endParaRPr lang="en-IN" sz="2000" dirty="0"/>
          </a:p>
        </p:txBody>
      </p:sp>
    </p:spTree>
    <p:extLst>
      <p:ext uri="{BB962C8B-B14F-4D97-AF65-F5344CB8AC3E}">
        <p14:creationId xmlns:p14="http://schemas.microsoft.com/office/powerpoint/2010/main" val="1256793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4F4EA7-1093-F68A-F147-88DDD2ED8552}"/>
              </a:ext>
            </a:extLst>
          </p:cNvPr>
          <p:cNvSpPr txBox="1"/>
          <p:nvPr/>
        </p:nvSpPr>
        <p:spPr>
          <a:xfrm>
            <a:off x="2989007" y="427532"/>
            <a:ext cx="4532671" cy="830997"/>
          </a:xfrm>
          <a:prstGeom prst="rect">
            <a:avLst/>
          </a:prstGeom>
          <a:noFill/>
        </p:spPr>
        <p:txBody>
          <a:bodyPr wrap="square" rtlCol="0">
            <a:spAutoFit/>
          </a:bodyPr>
          <a:lstStyle/>
          <a:p>
            <a:pPr marL="685800" indent="-685800">
              <a:buFont typeface="Wingdings" panose="05000000000000000000" pitchFamily="2" charset="2"/>
              <a:buChar char="v"/>
            </a:pPr>
            <a:r>
              <a:rPr lang="en-IN" sz="4800" b="1" dirty="0"/>
              <a:t>REFERENCE</a:t>
            </a:r>
          </a:p>
        </p:txBody>
      </p:sp>
      <p:cxnSp>
        <p:nvCxnSpPr>
          <p:cNvPr id="4" name="Straight Connector 3">
            <a:extLst>
              <a:ext uri="{FF2B5EF4-FFF2-40B4-BE49-F238E27FC236}">
                <a16:creationId xmlns:a16="http://schemas.microsoft.com/office/drawing/2014/main" id="{E28660EB-E4E4-830B-5C10-2C4149E90D80}"/>
              </a:ext>
            </a:extLst>
          </p:cNvPr>
          <p:cNvCxnSpPr>
            <a:cxnSpLocks/>
          </p:cNvCxnSpPr>
          <p:nvPr/>
        </p:nvCxnSpPr>
        <p:spPr>
          <a:xfrm>
            <a:off x="44245" y="1435509"/>
            <a:ext cx="1210351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A7AC215-0E22-9689-11DD-0134BF92A025}"/>
              </a:ext>
            </a:extLst>
          </p:cNvPr>
          <p:cNvSpPr txBox="1"/>
          <p:nvPr/>
        </p:nvSpPr>
        <p:spPr>
          <a:xfrm>
            <a:off x="658761" y="2153265"/>
            <a:ext cx="7403691" cy="769441"/>
          </a:xfrm>
          <a:prstGeom prst="rect">
            <a:avLst/>
          </a:prstGeom>
          <a:noFill/>
        </p:spPr>
        <p:txBody>
          <a:bodyPr wrap="square" rtlCol="0">
            <a:spAutoFit/>
          </a:bodyPr>
          <a:lstStyle/>
          <a:p>
            <a:r>
              <a:rPr lang="en-IN" sz="2400" dirty="0"/>
              <a:t>Kaggle link :-  </a:t>
            </a:r>
            <a:r>
              <a:rPr lang="en-IN" sz="2000" dirty="0">
                <a:solidFill>
                  <a:srgbClr val="00B0F0"/>
                </a:solidFill>
              </a:rPr>
              <a:t>https://www.kaggle.com/.         </a:t>
            </a:r>
          </a:p>
          <a:p>
            <a:r>
              <a:rPr lang="en-IN" sz="2000" dirty="0">
                <a:solidFill>
                  <a:srgbClr val="00B0F0"/>
                </a:solidFill>
              </a:rPr>
              <a:t>                             https:// www.com.github. </a:t>
            </a:r>
          </a:p>
        </p:txBody>
      </p:sp>
    </p:spTree>
    <p:extLst>
      <p:ext uri="{BB962C8B-B14F-4D97-AF65-F5344CB8AC3E}">
        <p14:creationId xmlns:p14="http://schemas.microsoft.com/office/powerpoint/2010/main" val="2977951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349CE2-1602-1443-5544-91EA05CAF422}"/>
              </a:ext>
            </a:extLst>
          </p:cNvPr>
          <p:cNvSpPr txBox="1"/>
          <p:nvPr/>
        </p:nvSpPr>
        <p:spPr>
          <a:xfrm>
            <a:off x="186812" y="0"/>
            <a:ext cx="5535561" cy="4262705"/>
          </a:xfrm>
          <a:prstGeom prst="rect">
            <a:avLst/>
          </a:prstGeom>
          <a:noFill/>
        </p:spPr>
        <p:txBody>
          <a:bodyPr wrap="square" rtlCol="0">
            <a:spAutoFit/>
          </a:bodyPr>
          <a:lstStyle/>
          <a:p>
            <a:r>
              <a:rPr lang="en-US" sz="19900" b="1" dirty="0">
                <a:latin typeface="Edwardian Script ITC" panose="030303020407070D0804" pitchFamily="66" charset="0"/>
              </a:rPr>
              <a:t>Thank </a:t>
            </a:r>
          </a:p>
          <a:p>
            <a:endParaRPr lang="en-US" sz="2400" dirty="0"/>
          </a:p>
          <a:p>
            <a:r>
              <a:rPr lang="en-US" sz="2400" dirty="0"/>
              <a:t>       </a:t>
            </a:r>
          </a:p>
          <a:p>
            <a:endParaRPr lang="en-IN" sz="2400" dirty="0"/>
          </a:p>
        </p:txBody>
      </p:sp>
      <p:sp>
        <p:nvSpPr>
          <p:cNvPr id="4" name="TextBox 3">
            <a:extLst>
              <a:ext uri="{FF2B5EF4-FFF2-40B4-BE49-F238E27FC236}">
                <a16:creationId xmlns:a16="http://schemas.microsoft.com/office/drawing/2014/main" id="{4D952821-3646-135C-1AAE-75A00D02AD65}"/>
              </a:ext>
            </a:extLst>
          </p:cNvPr>
          <p:cNvSpPr txBox="1"/>
          <p:nvPr/>
        </p:nvSpPr>
        <p:spPr>
          <a:xfrm>
            <a:off x="5456904" y="2773840"/>
            <a:ext cx="4906298" cy="3154710"/>
          </a:xfrm>
          <a:prstGeom prst="rect">
            <a:avLst/>
          </a:prstGeom>
          <a:noFill/>
        </p:spPr>
        <p:txBody>
          <a:bodyPr wrap="square" rtlCol="0">
            <a:spAutoFit/>
          </a:bodyPr>
          <a:lstStyle/>
          <a:p>
            <a:r>
              <a:rPr lang="en-US" sz="19900" b="1" dirty="0">
                <a:latin typeface="Edwardian Script ITC" panose="030303020407070D0804" pitchFamily="66" charset="0"/>
              </a:rPr>
              <a:t>You</a:t>
            </a:r>
            <a:endParaRPr lang="en-IN" sz="19900" b="1" dirty="0">
              <a:latin typeface="Edwardian Script ITC" panose="030303020407070D0804" pitchFamily="66" charset="0"/>
            </a:endParaRPr>
          </a:p>
        </p:txBody>
      </p:sp>
      <p:pic>
        <p:nvPicPr>
          <p:cNvPr id="5" name="Picture 4">
            <a:extLst>
              <a:ext uri="{FF2B5EF4-FFF2-40B4-BE49-F238E27FC236}">
                <a16:creationId xmlns:a16="http://schemas.microsoft.com/office/drawing/2014/main" id="{1FD9FA09-9794-4886-12FD-A3CB66F9F9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494" y="2716374"/>
            <a:ext cx="4570729" cy="3269642"/>
          </a:xfrm>
          <a:prstGeom prst="rect">
            <a:avLst/>
          </a:prstGeom>
          <a:scene3d>
            <a:camera prst="perspectiveRelaxedModerately"/>
            <a:lightRig rig="threePt" dir="t"/>
          </a:scene3d>
        </p:spPr>
      </p:pic>
    </p:spTree>
    <p:extLst>
      <p:ext uri="{BB962C8B-B14F-4D97-AF65-F5344CB8AC3E}">
        <p14:creationId xmlns:p14="http://schemas.microsoft.com/office/powerpoint/2010/main" val="2672069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FF0FE14-55ED-71C0-8408-38FA1C99D7ED}"/>
              </a:ext>
            </a:extLst>
          </p:cNvPr>
          <p:cNvSpPr txBox="1"/>
          <p:nvPr/>
        </p:nvSpPr>
        <p:spPr>
          <a:xfrm>
            <a:off x="113070" y="176981"/>
            <a:ext cx="11882285" cy="1200329"/>
          </a:xfrm>
          <a:prstGeom prst="rect">
            <a:avLst/>
          </a:prstGeom>
          <a:noFill/>
        </p:spPr>
        <p:txBody>
          <a:bodyPr wrap="square" rtlCol="0">
            <a:spAutoFit/>
          </a:bodyPr>
          <a:lstStyle/>
          <a:p>
            <a:r>
              <a:rPr lang="en-US" sz="3600" b="1" i="1" u="sng" dirty="0">
                <a:solidFill>
                  <a:srgbClr val="FFFF00"/>
                </a:solidFill>
                <a:latin typeface="Algerian" panose="04020705040A02060702" pitchFamily="82" charset="0"/>
              </a:rPr>
              <a:t>Symbiosis Skills and Professional</a:t>
            </a:r>
          </a:p>
          <a:p>
            <a:r>
              <a:rPr lang="en-US" sz="3600" b="1" i="1" u="sng" dirty="0">
                <a:solidFill>
                  <a:srgbClr val="FFFF00"/>
                </a:solidFill>
                <a:latin typeface="Algerian" panose="04020705040A02060702" pitchFamily="82" charset="0"/>
              </a:rPr>
              <a:t>University (SSPU)</a:t>
            </a:r>
            <a:endParaRPr lang="en-IN" sz="3600" b="1" i="1" u="sng" dirty="0">
              <a:solidFill>
                <a:srgbClr val="FFFF00"/>
              </a:solidFill>
              <a:latin typeface="Algerian" panose="04020705040A02060702" pitchFamily="82" charset="0"/>
            </a:endParaRPr>
          </a:p>
        </p:txBody>
      </p:sp>
      <p:sp>
        <p:nvSpPr>
          <p:cNvPr id="8" name="TextBox 7">
            <a:extLst>
              <a:ext uri="{FF2B5EF4-FFF2-40B4-BE49-F238E27FC236}">
                <a16:creationId xmlns:a16="http://schemas.microsoft.com/office/drawing/2014/main" id="{EDCB9AC9-BDB0-3857-C504-85CD1F55BF59}"/>
              </a:ext>
            </a:extLst>
          </p:cNvPr>
          <p:cNvSpPr txBox="1"/>
          <p:nvPr/>
        </p:nvSpPr>
        <p:spPr>
          <a:xfrm>
            <a:off x="233514" y="1671931"/>
            <a:ext cx="8426245" cy="584775"/>
          </a:xfrm>
          <a:prstGeom prst="rect">
            <a:avLst/>
          </a:prstGeom>
          <a:noFill/>
        </p:spPr>
        <p:txBody>
          <a:bodyPr wrap="square" rtlCol="0">
            <a:spAutoFit/>
          </a:bodyPr>
          <a:lstStyle/>
          <a:p>
            <a:r>
              <a:rPr lang="it-IT" sz="3200" b="1" u="sng" dirty="0">
                <a:latin typeface="Algerian" panose="04020705040A02060702" pitchFamily="82" charset="0"/>
              </a:rPr>
              <a:t>Certificate course in Data Associate</a:t>
            </a:r>
            <a:endParaRPr lang="en-IN" sz="3200" b="1" u="sng" dirty="0">
              <a:latin typeface="Algerian" panose="04020705040A02060702" pitchFamily="82" charset="0"/>
            </a:endParaRPr>
          </a:p>
        </p:txBody>
      </p:sp>
      <p:sp>
        <p:nvSpPr>
          <p:cNvPr id="10" name="TextBox 9">
            <a:extLst>
              <a:ext uri="{FF2B5EF4-FFF2-40B4-BE49-F238E27FC236}">
                <a16:creationId xmlns:a16="http://schemas.microsoft.com/office/drawing/2014/main" id="{78B2A6E5-F22D-7171-7894-2E9C0645D9CF}"/>
              </a:ext>
            </a:extLst>
          </p:cNvPr>
          <p:cNvSpPr txBox="1"/>
          <p:nvPr/>
        </p:nvSpPr>
        <p:spPr>
          <a:xfrm>
            <a:off x="319458" y="3519948"/>
            <a:ext cx="5643716" cy="523220"/>
          </a:xfrm>
          <a:prstGeom prst="rect">
            <a:avLst/>
          </a:prstGeom>
          <a:noFill/>
        </p:spPr>
        <p:txBody>
          <a:bodyPr wrap="square" rtlCol="0">
            <a:spAutoFit/>
          </a:bodyPr>
          <a:lstStyle/>
          <a:p>
            <a:r>
              <a:rPr lang="en-IN" sz="2800" b="1" dirty="0">
                <a:latin typeface="Algerian" panose="04020705040A02060702" pitchFamily="82" charset="0"/>
              </a:rPr>
              <a:t>Guided By :- Ashwini </a:t>
            </a:r>
            <a:r>
              <a:rPr lang="en-IN" sz="2800" b="1" dirty="0" err="1">
                <a:latin typeface="Algerian" panose="04020705040A02060702" pitchFamily="82" charset="0"/>
              </a:rPr>
              <a:t>Kakde</a:t>
            </a:r>
            <a:endParaRPr lang="en-IN" sz="2800" b="1" dirty="0">
              <a:latin typeface="Algerian" panose="04020705040A02060702" pitchFamily="82" charset="0"/>
            </a:endParaRPr>
          </a:p>
        </p:txBody>
      </p:sp>
      <p:sp>
        <p:nvSpPr>
          <p:cNvPr id="15" name="TextBox 14">
            <a:extLst>
              <a:ext uri="{FF2B5EF4-FFF2-40B4-BE49-F238E27FC236}">
                <a16:creationId xmlns:a16="http://schemas.microsoft.com/office/drawing/2014/main" id="{E66FCC98-9616-9087-CB2B-6B00FC66B625}"/>
              </a:ext>
            </a:extLst>
          </p:cNvPr>
          <p:cNvSpPr txBox="1"/>
          <p:nvPr/>
        </p:nvSpPr>
        <p:spPr>
          <a:xfrm>
            <a:off x="233514" y="2537833"/>
            <a:ext cx="7455312" cy="800219"/>
          </a:xfrm>
          <a:prstGeom prst="rect">
            <a:avLst/>
          </a:prstGeom>
          <a:noFill/>
        </p:spPr>
        <p:txBody>
          <a:bodyPr wrap="square" rtlCol="0">
            <a:spAutoFit/>
          </a:bodyPr>
          <a:lstStyle/>
          <a:p>
            <a:r>
              <a:rPr lang="en-IN" sz="2800" dirty="0">
                <a:latin typeface="Algerian" panose="04020705040A02060702" pitchFamily="82" charset="0"/>
              </a:rPr>
              <a:t>Project</a:t>
            </a:r>
            <a:r>
              <a:rPr lang="en-IN" sz="2800" dirty="0"/>
              <a:t> :- </a:t>
            </a:r>
            <a:r>
              <a:rPr lang="en-US" sz="2800" b="1" dirty="0">
                <a:latin typeface="Algerian" panose="04020705040A02060702" pitchFamily="82" charset="0"/>
              </a:rPr>
              <a:t>Flowers dataset </a:t>
            </a:r>
            <a:r>
              <a:rPr lang="en-US" sz="2800" b="1" dirty="0" err="1">
                <a:latin typeface="Algerian" panose="04020705040A02060702" pitchFamily="82" charset="0"/>
              </a:rPr>
              <a:t>perdiction</a:t>
            </a:r>
            <a:endParaRPr lang="en-IN" sz="2800" b="1" dirty="0">
              <a:latin typeface="Algerian" panose="04020705040A02060702" pitchFamily="82" charset="0"/>
            </a:endParaRPr>
          </a:p>
          <a:p>
            <a:endParaRPr lang="en-IN" dirty="0"/>
          </a:p>
        </p:txBody>
      </p:sp>
      <p:pic>
        <p:nvPicPr>
          <p:cNvPr id="17" name="Picture 16">
            <a:extLst>
              <a:ext uri="{FF2B5EF4-FFF2-40B4-BE49-F238E27FC236}">
                <a16:creationId xmlns:a16="http://schemas.microsoft.com/office/drawing/2014/main" id="{E004B9A2-C4E7-C1F5-3B13-66ED57B8C7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77423" y="2356475"/>
            <a:ext cx="4317932" cy="4317932"/>
          </a:xfrm>
          <a:prstGeom prst="rect">
            <a:avLst/>
          </a:prstGeom>
        </p:spPr>
      </p:pic>
    </p:spTree>
    <p:extLst>
      <p:ext uri="{BB962C8B-B14F-4D97-AF65-F5344CB8AC3E}">
        <p14:creationId xmlns:p14="http://schemas.microsoft.com/office/powerpoint/2010/main" val="3937944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FFA1CD-4ADB-944F-E7A9-AE53E8CE46A7}"/>
              </a:ext>
            </a:extLst>
          </p:cNvPr>
          <p:cNvSpPr txBox="1"/>
          <p:nvPr/>
        </p:nvSpPr>
        <p:spPr>
          <a:xfrm>
            <a:off x="169719" y="225351"/>
            <a:ext cx="11415252" cy="1754326"/>
          </a:xfrm>
          <a:prstGeom prst="rect">
            <a:avLst/>
          </a:prstGeom>
          <a:noFill/>
        </p:spPr>
        <p:txBody>
          <a:bodyPr wrap="square" rtlCol="0">
            <a:spAutoFit/>
          </a:bodyPr>
          <a:lstStyle/>
          <a:p>
            <a:r>
              <a:rPr lang="en-US" sz="5400" b="1" dirty="0">
                <a:latin typeface="Algerian" panose="04020705040A02060702" pitchFamily="82" charset="0"/>
              </a:rPr>
              <a:t>Flowers dataset </a:t>
            </a:r>
            <a:r>
              <a:rPr lang="en-US" sz="5400" b="1" dirty="0" err="1">
                <a:latin typeface="Algerian" panose="04020705040A02060702" pitchFamily="82" charset="0"/>
              </a:rPr>
              <a:t>perdiction</a:t>
            </a:r>
            <a:endParaRPr lang="en-IN" sz="5400" b="1" dirty="0">
              <a:latin typeface="Algerian" panose="04020705040A02060702" pitchFamily="82" charset="0"/>
            </a:endParaRPr>
          </a:p>
          <a:p>
            <a:endParaRPr lang="en-IN" sz="5400" b="1" dirty="0">
              <a:latin typeface="Algerian" panose="04020705040A02060702" pitchFamily="82" charset="0"/>
            </a:endParaRPr>
          </a:p>
        </p:txBody>
      </p:sp>
      <p:cxnSp>
        <p:nvCxnSpPr>
          <p:cNvPr id="10" name="Straight Connector 9">
            <a:extLst>
              <a:ext uri="{FF2B5EF4-FFF2-40B4-BE49-F238E27FC236}">
                <a16:creationId xmlns:a16="http://schemas.microsoft.com/office/drawing/2014/main" id="{74800CBF-A079-77D4-2242-788B480D9E98}"/>
              </a:ext>
            </a:extLst>
          </p:cNvPr>
          <p:cNvCxnSpPr>
            <a:cxnSpLocks/>
          </p:cNvCxnSpPr>
          <p:nvPr/>
        </p:nvCxnSpPr>
        <p:spPr>
          <a:xfrm>
            <a:off x="0" y="1366684"/>
            <a:ext cx="12113342"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B80C67B-E656-5CD6-EA69-D9DF88183717}"/>
              </a:ext>
            </a:extLst>
          </p:cNvPr>
          <p:cNvSpPr txBox="1"/>
          <p:nvPr/>
        </p:nvSpPr>
        <p:spPr>
          <a:xfrm>
            <a:off x="304800" y="1691148"/>
            <a:ext cx="9438968" cy="769441"/>
          </a:xfrm>
          <a:prstGeom prst="rect">
            <a:avLst/>
          </a:prstGeom>
          <a:noFill/>
        </p:spPr>
        <p:txBody>
          <a:bodyPr wrap="square" rtlCol="0">
            <a:spAutoFit/>
          </a:bodyPr>
          <a:lstStyle/>
          <a:p>
            <a:r>
              <a:rPr lang="en-US" sz="4400" b="1" dirty="0">
                <a:latin typeface="Bahnschrift Condensed" panose="020B0502040204020203" pitchFamily="34" charset="0"/>
              </a:rPr>
              <a:t>Course  :-  Data Associate</a:t>
            </a:r>
            <a:endParaRPr lang="en-IN" sz="4400" b="1" dirty="0">
              <a:latin typeface="Bahnschrift Condensed" panose="020B0502040204020203" pitchFamily="34" charset="0"/>
            </a:endParaRPr>
          </a:p>
        </p:txBody>
      </p:sp>
      <p:sp>
        <p:nvSpPr>
          <p:cNvPr id="7" name="TextBox 6">
            <a:extLst>
              <a:ext uri="{FF2B5EF4-FFF2-40B4-BE49-F238E27FC236}">
                <a16:creationId xmlns:a16="http://schemas.microsoft.com/office/drawing/2014/main" id="{765B7337-2079-0F95-131A-0F06691F66E1}"/>
              </a:ext>
            </a:extLst>
          </p:cNvPr>
          <p:cNvSpPr txBox="1"/>
          <p:nvPr/>
        </p:nvSpPr>
        <p:spPr>
          <a:xfrm>
            <a:off x="304800" y="2813660"/>
            <a:ext cx="5201265" cy="2677656"/>
          </a:xfrm>
          <a:prstGeom prst="rect">
            <a:avLst/>
          </a:prstGeom>
          <a:noFill/>
        </p:spPr>
        <p:txBody>
          <a:bodyPr wrap="square" rtlCol="0">
            <a:spAutoFit/>
          </a:bodyPr>
          <a:lstStyle/>
          <a:p>
            <a:r>
              <a:rPr lang="en-US" sz="4800" b="1" dirty="0">
                <a:latin typeface="Bahnschrift Condensed" panose="020B0502040204020203" pitchFamily="34" charset="0"/>
              </a:rPr>
              <a:t>Represent By </a:t>
            </a:r>
          </a:p>
          <a:p>
            <a:pPr marL="571500" indent="-571500">
              <a:buFont typeface="Arial" panose="020B0604020202020204" pitchFamily="34" charset="0"/>
              <a:buChar char="•"/>
            </a:pPr>
            <a:r>
              <a:rPr lang="en-US" sz="4000" b="1" dirty="0">
                <a:latin typeface="Bahnschrift Condensed" panose="020B0502040204020203" pitchFamily="34" charset="0"/>
              </a:rPr>
              <a:t>Sanjana </a:t>
            </a:r>
            <a:r>
              <a:rPr lang="en-US" sz="4000" b="1" dirty="0" err="1">
                <a:latin typeface="Bahnschrift Condensed" panose="020B0502040204020203" pitchFamily="34" charset="0"/>
              </a:rPr>
              <a:t>Wakode</a:t>
            </a:r>
            <a:r>
              <a:rPr lang="en-US" sz="4000" b="1" dirty="0">
                <a:latin typeface="Bahnschrift Condensed" panose="020B0502040204020203" pitchFamily="34" charset="0"/>
              </a:rPr>
              <a:t> (D-17)</a:t>
            </a:r>
          </a:p>
          <a:p>
            <a:pPr marL="571500" indent="-571500">
              <a:buFont typeface="Arial" panose="020B0604020202020204" pitchFamily="34" charset="0"/>
              <a:buChar char="•"/>
            </a:pPr>
            <a:r>
              <a:rPr lang="en-US" sz="4000" b="1" dirty="0">
                <a:latin typeface="Bahnschrift Condensed" panose="020B0502040204020203" pitchFamily="34" charset="0"/>
              </a:rPr>
              <a:t>Mayuri Patil  (D-16)</a:t>
            </a:r>
          </a:p>
          <a:p>
            <a:pPr marL="571500" indent="-571500">
              <a:buFont typeface="Arial" panose="020B0604020202020204" pitchFamily="34" charset="0"/>
              <a:buChar char="•"/>
            </a:pPr>
            <a:r>
              <a:rPr lang="en-US" sz="4000" b="1" dirty="0">
                <a:latin typeface="Bahnschrift Condensed" panose="020B0502040204020203" pitchFamily="34" charset="0"/>
              </a:rPr>
              <a:t>Kaveri Patil  (D-16)</a:t>
            </a:r>
          </a:p>
        </p:txBody>
      </p:sp>
      <p:pic>
        <p:nvPicPr>
          <p:cNvPr id="9" name="Picture 8">
            <a:extLst>
              <a:ext uri="{FF2B5EF4-FFF2-40B4-BE49-F238E27FC236}">
                <a16:creationId xmlns:a16="http://schemas.microsoft.com/office/drawing/2014/main" id="{48F22A3A-E8E9-38CD-D4C3-A2CD636D98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2570" y="2268206"/>
            <a:ext cx="6587833" cy="4397411"/>
          </a:xfrm>
          <a:prstGeom prst="rect">
            <a:avLst/>
          </a:prstGeom>
        </p:spPr>
      </p:pic>
    </p:spTree>
    <p:extLst>
      <p:ext uri="{BB962C8B-B14F-4D97-AF65-F5344CB8AC3E}">
        <p14:creationId xmlns:p14="http://schemas.microsoft.com/office/powerpoint/2010/main" val="1024149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343760-A128-1773-B5D5-FE66E210D5E0}"/>
              </a:ext>
            </a:extLst>
          </p:cNvPr>
          <p:cNvSpPr txBox="1"/>
          <p:nvPr/>
        </p:nvSpPr>
        <p:spPr>
          <a:xfrm>
            <a:off x="491613" y="327044"/>
            <a:ext cx="5604387" cy="830997"/>
          </a:xfrm>
          <a:prstGeom prst="rect">
            <a:avLst/>
          </a:prstGeom>
          <a:noFill/>
        </p:spPr>
        <p:txBody>
          <a:bodyPr wrap="square" rtlCol="0">
            <a:spAutoFit/>
          </a:bodyPr>
          <a:lstStyle/>
          <a:p>
            <a:pPr marL="685800" indent="-685800">
              <a:buFont typeface="Wingdings" panose="05000000000000000000" pitchFamily="2" charset="2"/>
              <a:buChar char="v"/>
            </a:pPr>
            <a:r>
              <a:rPr lang="en-US" sz="4800" b="1" dirty="0">
                <a:latin typeface="Bahnschrift Condensed" panose="020B0502040204020203" pitchFamily="34" charset="0"/>
              </a:rPr>
              <a:t>Contents</a:t>
            </a:r>
            <a:endParaRPr lang="en-IN" sz="4800" b="1" dirty="0">
              <a:latin typeface="Bahnschrift Condensed" panose="020B0502040204020203" pitchFamily="34" charset="0"/>
            </a:endParaRPr>
          </a:p>
        </p:txBody>
      </p:sp>
      <p:sp>
        <p:nvSpPr>
          <p:cNvPr id="4" name="TextBox 3">
            <a:extLst>
              <a:ext uri="{FF2B5EF4-FFF2-40B4-BE49-F238E27FC236}">
                <a16:creationId xmlns:a16="http://schemas.microsoft.com/office/drawing/2014/main" id="{FDFFA1FF-2323-37BB-078E-5946BD647B5E}"/>
              </a:ext>
            </a:extLst>
          </p:cNvPr>
          <p:cNvSpPr txBox="1"/>
          <p:nvPr/>
        </p:nvSpPr>
        <p:spPr>
          <a:xfrm>
            <a:off x="344130" y="1425677"/>
            <a:ext cx="9586451" cy="4524315"/>
          </a:xfrm>
          <a:prstGeom prst="rect">
            <a:avLst/>
          </a:prstGeom>
          <a:noFill/>
        </p:spPr>
        <p:txBody>
          <a:bodyPr wrap="square" rtlCol="0">
            <a:spAutoFit/>
          </a:bodyPr>
          <a:lstStyle/>
          <a:p>
            <a:pPr marL="571500" indent="-571500">
              <a:buFont typeface="Arial" panose="020B0604020202020204" pitchFamily="34" charset="0"/>
              <a:buChar char="•"/>
            </a:pPr>
            <a:r>
              <a:rPr lang="en-US" sz="3600" b="1" dirty="0">
                <a:latin typeface="Bahnschrift Condensed" panose="020B0502040204020203" pitchFamily="34" charset="0"/>
              </a:rPr>
              <a:t>Introduction</a:t>
            </a:r>
          </a:p>
          <a:p>
            <a:pPr marL="571500" indent="-571500">
              <a:buFont typeface="Arial" panose="020B0604020202020204" pitchFamily="34" charset="0"/>
              <a:buChar char="•"/>
            </a:pPr>
            <a:r>
              <a:rPr lang="en-US" sz="3600" b="1" dirty="0">
                <a:latin typeface="Bahnschrift Condensed" panose="020B0502040204020203" pitchFamily="34" charset="0"/>
              </a:rPr>
              <a:t>import libraries                              </a:t>
            </a:r>
          </a:p>
          <a:p>
            <a:pPr marL="571500" indent="-571500">
              <a:buFont typeface="Arial" panose="020B0604020202020204" pitchFamily="34" charset="0"/>
              <a:buChar char="•"/>
            </a:pPr>
            <a:r>
              <a:rPr lang="en-US" sz="3600" b="1" dirty="0">
                <a:latin typeface="Bahnschrift Condensed" panose="020B0502040204020203" pitchFamily="34" charset="0"/>
              </a:rPr>
              <a:t>Dataset and tools                   </a:t>
            </a:r>
          </a:p>
          <a:p>
            <a:pPr marL="571500" indent="-571500">
              <a:buFont typeface="Arial" panose="020B0604020202020204" pitchFamily="34" charset="0"/>
              <a:buChar char="•"/>
            </a:pPr>
            <a:r>
              <a:rPr lang="en-US" sz="3600" b="1" dirty="0">
                <a:latin typeface="Bahnschrift Condensed" panose="020B0502040204020203" pitchFamily="34" charset="0"/>
              </a:rPr>
              <a:t>Data Preprocessing                      </a:t>
            </a:r>
          </a:p>
          <a:p>
            <a:pPr marL="571500" indent="-571500">
              <a:buFont typeface="Arial" panose="020B0604020202020204" pitchFamily="34" charset="0"/>
              <a:buChar char="•"/>
            </a:pPr>
            <a:r>
              <a:rPr lang="en-US" sz="3600" b="1" dirty="0">
                <a:latin typeface="Bahnschrift Condensed" panose="020B0502040204020203" pitchFamily="34" charset="0"/>
              </a:rPr>
              <a:t>Algorithms                                     </a:t>
            </a:r>
          </a:p>
          <a:p>
            <a:pPr marL="571500" indent="-571500">
              <a:buFont typeface="Arial" panose="020B0604020202020204" pitchFamily="34" charset="0"/>
              <a:buChar char="•"/>
            </a:pPr>
            <a:r>
              <a:rPr lang="en-US" sz="3600" b="1" dirty="0">
                <a:latin typeface="Bahnschrift Condensed" panose="020B0502040204020203" pitchFamily="34" charset="0"/>
              </a:rPr>
              <a:t>Advantages and disadvantages                   </a:t>
            </a:r>
          </a:p>
          <a:p>
            <a:pPr marL="571500" indent="-571500">
              <a:buFont typeface="Arial" panose="020B0604020202020204" pitchFamily="34" charset="0"/>
              <a:buChar char="•"/>
            </a:pPr>
            <a:r>
              <a:rPr lang="en-US" sz="3600" b="1" dirty="0">
                <a:latin typeface="Bahnschrift Condensed" panose="020B0502040204020203" pitchFamily="34" charset="0"/>
              </a:rPr>
              <a:t>CSV file             </a:t>
            </a:r>
          </a:p>
          <a:p>
            <a:pPr marL="571500" indent="-571500">
              <a:buFont typeface="Arial" panose="020B0604020202020204" pitchFamily="34" charset="0"/>
              <a:buChar char="•"/>
            </a:pPr>
            <a:r>
              <a:rPr lang="en-US" sz="3600" b="1" dirty="0">
                <a:latin typeface="Bahnschrift Condensed" panose="020B0502040204020203" pitchFamily="34" charset="0"/>
              </a:rPr>
              <a:t>Reference</a:t>
            </a:r>
          </a:p>
        </p:txBody>
      </p:sp>
      <p:pic>
        <p:nvPicPr>
          <p:cNvPr id="10" name="Picture 9">
            <a:extLst>
              <a:ext uri="{FF2B5EF4-FFF2-40B4-BE49-F238E27FC236}">
                <a16:creationId xmlns:a16="http://schemas.microsoft.com/office/drawing/2014/main" id="{33775AC0-E552-1AEB-01DC-DED40861F3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4868" y="0"/>
            <a:ext cx="4481946" cy="6722918"/>
          </a:xfrm>
          <a:prstGeom prst="rect">
            <a:avLst/>
          </a:prstGeom>
        </p:spPr>
      </p:pic>
    </p:spTree>
    <p:extLst>
      <p:ext uri="{BB962C8B-B14F-4D97-AF65-F5344CB8AC3E}">
        <p14:creationId xmlns:p14="http://schemas.microsoft.com/office/powerpoint/2010/main" val="8496287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5187962-0BE5-56B4-0E4F-081B5CDF91AE}"/>
              </a:ext>
            </a:extLst>
          </p:cNvPr>
          <p:cNvSpPr txBox="1"/>
          <p:nvPr/>
        </p:nvSpPr>
        <p:spPr>
          <a:xfrm>
            <a:off x="2713704" y="95381"/>
            <a:ext cx="6597445" cy="1015663"/>
          </a:xfrm>
          <a:prstGeom prst="rect">
            <a:avLst/>
          </a:prstGeom>
          <a:noFill/>
        </p:spPr>
        <p:txBody>
          <a:bodyPr wrap="square" rtlCol="0">
            <a:spAutoFit/>
          </a:bodyPr>
          <a:lstStyle/>
          <a:p>
            <a:pPr marL="857250" indent="-857250">
              <a:buFont typeface="Wingdings" panose="05000000000000000000" pitchFamily="2" charset="2"/>
              <a:buChar char="v"/>
            </a:pPr>
            <a:r>
              <a:rPr lang="en-US" sz="6000" b="1" dirty="0">
                <a:latin typeface="Bahnschrift Condensed" panose="020B0502040204020203" pitchFamily="34" charset="0"/>
              </a:rPr>
              <a:t>Introduction</a:t>
            </a:r>
            <a:endParaRPr lang="en-IN" sz="6000" b="1" dirty="0">
              <a:latin typeface="Bahnschrift Condensed" panose="020B0502040204020203" pitchFamily="34" charset="0"/>
            </a:endParaRPr>
          </a:p>
        </p:txBody>
      </p:sp>
      <p:cxnSp>
        <p:nvCxnSpPr>
          <p:cNvPr id="6" name="Straight Connector 5">
            <a:extLst>
              <a:ext uri="{FF2B5EF4-FFF2-40B4-BE49-F238E27FC236}">
                <a16:creationId xmlns:a16="http://schemas.microsoft.com/office/drawing/2014/main" id="{2C7E06FA-2559-1A86-5AD7-FFA75B41AE81}"/>
              </a:ext>
            </a:extLst>
          </p:cNvPr>
          <p:cNvCxnSpPr>
            <a:cxnSpLocks/>
          </p:cNvCxnSpPr>
          <p:nvPr/>
        </p:nvCxnSpPr>
        <p:spPr>
          <a:xfrm>
            <a:off x="88491" y="1120876"/>
            <a:ext cx="12103509"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05520EA-98A8-DF10-40A5-3BE386593D3C}"/>
              </a:ext>
            </a:extLst>
          </p:cNvPr>
          <p:cNvSpPr txBox="1"/>
          <p:nvPr/>
        </p:nvSpPr>
        <p:spPr>
          <a:xfrm>
            <a:off x="299884" y="1413836"/>
            <a:ext cx="11680721" cy="4893647"/>
          </a:xfrm>
          <a:prstGeom prst="rect">
            <a:avLst/>
          </a:prstGeom>
          <a:noFill/>
        </p:spPr>
        <p:txBody>
          <a:bodyPr wrap="square" rtlCol="0">
            <a:spAutoFit/>
          </a:bodyPr>
          <a:lstStyle/>
          <a:p>
            <a:r>
              <a:rPr lang="en-US" sz="2400" b="1" dirty="0"/>
              <a:t>       This dataset contains information about three popular types of flowers: roses, shoeblack plants, and hibiscus. The data includes various attributes that are significant for understanding and predicting the characteristics of these flowers. Each entry in the dataset provides details on the species, size, fragrance, and height, which can be useful for botanical studies, horticultural planning, and machine learning model training.</a:t>
            </a:r>
          </a:p>
          <a:p>
            <a:r>
              <a:rPr lang="en-US" sz="2400" b="1" dirty="0"/>
              <a:t>    </a:t>
            </a:r>
          </a:p>
          <a:p>
            <a:r>
              <a:rPr lang="en-US" sz="2400" b="1" dirty="0"/>
              <a:t>        The dataset is synthetic, generated using the Faker library, and aims to simulate realistic data. While the data points do not correspond to real-world measurements, they are designed to follow typical characteristics observed in these flower species. This makes the dataset an excellent resource for educational purposes, prototyping machine learning models, and conducting preliminary data analysis.    </a:t>
            </a:r>
            <a:r>
              <a:rPr lang="en-US" sz="2000" b="1" dirty="0"/>
              <a:t>                               </a:t>
            </a:r>
            <a:endParaRPr lang="en-IN" sz="2000" b="1" dirty="0"/>
          </a:p>
        </p:txBody>
      </p:sp>
    </p:spTree>
    <p:extLst>
      <p:ext uri="{BB962C8B-B14F-4D97-AF65-F5344CB8AC3E}">
        <p14:creationId xmlns:p14="http://schemas.microsoft.com/office/powerpoint/2010/main" val="2272315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B1BFE1-5E9D-C894-6915-AC134A59597B}"/>
              </a:ext>
            </a:extLst>
          </p:cNvPr>
          <p:cNvSpPr txBox="1"/>
          <p:nvPr/>
        </p:nvSpPr>
        <p:spPr>
          <a:xfrm>
            <a:off x="3451122" y="206478"/>
            <a:ext cx="4041058" cy="1015663"/>
          </a:xfrm>
          <a:prstGeom prst="rect">
            <a:avLst/>
          </a:prstGeom>
          <a:noFill/>
        </p:spPr>
        <p:txBody>
          <a:bodyPr wrap="square" rtlCol="0">
            <a:spAutoFit/>
          </a:bodyPr>
          <a:lstStyle/>
          <a:p>
            <a:pPr marL="857250" indent="-857250">
              <a:buFont typeface="Wingdings" panose="05000000000000000000" pitchFamily="2" charset="2"/>
              <a:buChar char="v"/>
            </a:pPr>
            <a:r>
              <a:rPr lang="en-US" sz="6000" b="1" dirty="0">
                <a:latin typeface="Bahnschrift Condensed" panose="020B0502040204020203" pitchFamily="34" charset="0"/>
              </a:rPr>
              <a:t>Libraries</a:t>
            </a:r>
            <a:endParaRPr lang="en-IN" sz="6000" b="1" dirty="0">
              <a:latin typeface="Bahnschrift Condensed" panose="020B0502040204020203" pitchFamily="34" charset="0"/>
            </a:endParaRPr>
          </a:p>
        </p:txBody>
      </p:sp>
      <p:sp>
        <p:nvSpPr>
          <p:cNvPr id="4" name="TextBox 3">
            <a:extLst>
              <a:ext uri="{FF2B5EF4-FFF2-40B4-BE49-F238E27FC236}">
                <a16:creationId xmlns:a16="http://schemas.microsoft.com/office/drawing/2014/main" id="{272DC916-5F9D-82A2-584B-80F7D6CCDA31}"/>
              </a:ext>
            </a:extLst>
          </p:cNvPr>
          <p:cNvSpPr txBox="1"/>
          <p:nvPr/>
        </p:nvSpPr>
        <p:spPr>
          <a:xfrm>
            <a:off x="49161" y="1899406"/>
            <a:ext cx="12093677" cy="4154984"/>
          </a:xfrm>
          <a:prstGeom prst="rect">
            <a:avLst/>
          </a:prstGeom>
          <a:noFill/>
        </p:spPr>
        <p:txBody>
          <a:bodyPr wrap="square" rtlCol="0">
            <a:spAutoFit/>
          </a:bodyPr>
          <a:lstStyle/>
          <a:p>
            <a:pPr marL="457200" indent="-457200">
              <a:buFont typeface="Arial" panose="020B0604020202020204" pitchFamily="34" charset="0"/>
              <a:buChar char="•"/>
            </a:pPr>
            <a:r>
              <a:rPr lang="en-US" sz="2400" dirty="0"/>
              <a:t>import pandas as pd</a:t>
            </a:r>
          </a:p>
          <a:p>
            <a:pPr marL="457200" indent="-457200">
              <a:buFont typeface="Arial" panose="020B0604020202020204" pitchFamily="34" charset="0"/>
              <a:buChar char="•"/>
            </a:pPr>
            <a:r>
              <a:rPr lang="en-US" sz="2400" dirty="0"/>
              <a:t>import </a:t>
            </a:r>
            <a:r>
              <a:rPr lang="en-US" sz="2400" dirty="0" err="1"/>
              <a:t>numpy</a:t>
            </a:r>
            <a:r>
              <a:rPr lang="en-US" sz="2400" dirty="0"/>
              <a:t> as np</a:t>
            </a:r>
          </a:p>
          <a:p>
            <a:pPr marL="457200" indent="-457200">
              <a:buFont typeface="Arial" panose="020B0604020202020204" pitchFamily="34" charset="0"/>
              <a:buChar char="•"/>
            </a:pPr>
            <a:r>
              <a:rPr lang="en-US" sz="2400" dirty="0"/>
              <a:t>import </a:t>
            </a:r>
            <a:r>
              <a:rPr lang="en-US" sz="2400" dirty="0" err="1"/>
              <a:t>matplotlib.pyplot</a:t>
            </a:r>
            <a:r>
              <a:rPr lang="en-US" sz="2400" dirty="0"/>
              <a:t> as </a:t>
            </a:r>
            <a:r>
              <a:rPr lang="en-US" sz="2400" dirty="0" err="1"/>
              <a:t>plt</a:t>
            </a:r>
            <a:endParaRPr lang="en-US" sz="2400" dirty="0"/>
          </a:p>
          <a:p>
            <a:pPr marL="457200" indent="-457200">
              <a:buFont typeface="Arial" panose="020B0604020202020204" pitchFamily="34" charset="0"/>
              <a:buChar char="•"/>
            </a:pPr>
            <a:r>
              <a:rPr lang="en-US" sz="2400" dirty="0"/>
              <a:t>import seaborn as </a:t>
            </a:r>
            <a:r>
              <a:rPr lang="en-US" sz="2400" dirty="0" err="1"/>
              <a:t>sns</a:t>
            </a:r>
            <a:r>
              <a:rPr lang="en-US" sz="2400" dirty="0"/>
              <a:t> from </a:t>
            </a:r>
            <a:r>
              <a:rPr lang="en-US" sz="2400" dirty="0" err="1"/>
              <a:t>sklearn.model_selection</a:t>
            </a:r>
            <a:r>
              <a:rPr lang="en-US" sz="2400" dirty="0"/>
              <a:t> import </a:t>
            </a:r>
            <a:r>
              <a:rPr lang="en-US" sz="2400" dirty="0" err="1"/>
              <a:t>train_test_split</a:t>
            </a:r>
            <a:endParaRPr lang="en-US" sz="2400" dirty="0"/>
          </a:p>
          <a:p>
            <a:pPr marL="457200" indent="-457200">
              <a:buFont typeface="Arial" panose="020B0604020202020204" pitchFamily="34" charset="0"/>
              <a:buChar char="•"/>
            </a:pPr>
            <a:r>
              <a:rPr lang="en-US" sz="2400" dirty="0"/>
              <a:t>from </a:t>
            </a:r>
            <a:r>
              <a:rPr lang="en-US" sz="2400" dirty="0" err="1"/>
              <a:t>sklearn.preprocessing</a:t>
            </a:r>
            <a:r>
              <a:rPr lang="en-US" sz="2400" dirty="0"/>
              <a:t> import </a:t>
            </a:r>
            <a:r>
              <a:rPr lang="en-US" sz="2400" dirty="0" err="1"/>
              <a:t>StandardScaler</a:t>
            </a:r>
            <a:endParaRPr lang="en-US" sz="2400" dirty="0"/>
          </a:p>
          <a:p>
            <a:pPr marL="457200" indent="-457200">
              <a:buFont typeface="Arial" panose="020B0604020202020204" pitchFamily="34" charset="0"/>
              <a:buChar char="•"/>
            </a:pPr>
            <a:r>
              <a:rPr lang="en-US" sz="2400" dirty="0"/>
              <a:t>from </a:t>
            </a:r>
            <a:r>
              <a:rPr lang="en-US" sz="2400" dirty="0" err="1"/>
              <a:t>sklearn.linear_model</a:t>
            </a:r>
            <a:r>
              <a:rPr lang="en-US" sz="2400" dirty="0"/>
              <a:t> import </a:t>
            </a:r>
            <a:r>
              <a:rPr lang="en-US" sz="2400" dirty="0" err="1"/>
              <a:t>LogisticRegression</a:t>
            </a:r>
            <a:endParaRPr lang="en-US" sz="2400" dirty="0"/>
          </a:p>
          <a:p>
            <a:pPr marL="457200" indent="-457200">
              <a:buFont typeface="Arial" panose="020B0604020202020204" pitchFamily="34" charset="0"/>
              <a:buChar char="•"/>
            </a:pPr>
            <a:r>
              <a:rPr lang="en-US" sz="2400" dirty="0"/>
              <a:t>from </a:t>
            </a:r>
            <a:r>
              <a:rPr lang="en-US" sz="2400" dirty="0" err="1"/>
              <a:t>sklearn.tree</a:t>
            </a:r>
            <a:r>
              <a:rPr lang="en-US" sz="2400" dirty="0"/>
              <a:t> import </a:t>
            </a:r>
            <a:r>
              <a:rPr lang="en-US" sz="2400" dirty="0" err="1"/>
              <a:t>DecisionTreeClassifier</a:t>
            </a:r>
            <a:r>
              <a:rPr lang="en-US" sz="2400" dirty="0"/>
              <a:t> </a:t>
            </a:r>
          </a:p>
          <a:p>
            <a:pPr marL="457200" indent="-457200">
              <a:buFont typeface="Arial" panose="020B0604020202020204" pitchFamily="34" charset="0"/>
              <a:buChar char="•"/>
            </a:pPr>
            <a:r>
              <a:rPr lang="en-US" sz="2400" dirty="0"/>
              <a:t>from </a:t>
            </a:r>
            <a:r>
              <a:rPr lang="en-US" sz="2400" dirty="0" err="1"/>
              <a:t>sklearn.svm</a:t>
            </a:r>
            <a:r>
              <a:rPr lang="en-US" sz="2400" dirty="0"/>
              <a:t> import SVC </a:t>
            </a:r>
          </a:p>
          <a:p>
            <a:pPr marL="457200" indent="-457200">
              <a:buFont typeface="Arial" panose="020B0604020202020204" pitchFamily="34" charset="0"/>
              <a:buChar char="•"/>
            </a:pPr>
            <a:r>
              <a:rPr lang="en-US" sz="2400" dirty="0"/>
              <a:t>from </a:t>
            </a:r>
            <a:r>
              <a:rPr lang="en-US" sz="2400" dirty="0" err="1"/>
              <a:t>sklearn.metrics</a:t>
            </a:r>
            <a:r>
              <a:rPr lang="en-US" sz="2400" dirty="0"/>
              <a:t> import </a:t>
            </a:r>
            <a:r>
              <a:rPr lang="en-US" sz="2400" dirty="0" err="1"/>
              <a:t>confusion_matrix</a:t>
            </a:r>
            <a:endParaRPr lang="en-US" sz="2400" dirty="0"/>
          </a:p>
          <a:p>
            <a:pPr marL="457200" indent="-457200">
              <a:buFont typeface="Arial" panose="020B0604020202020204" pitchFamily="34" charset="0"/>
              <a:buChar char="•"/>
            </a:pPr>
            <a:r>
              <a:rPr lang="en-US" sz="2400" dirty="0"/>
              <a:t>from </a:t>
            </a:r>
            <a:r>
              <a:rPr lang="en-US" sz="2400" dirty="0" err="1"/>
              <a:t>sklearn.naive_bayes</a:t>
            </a:r>
            <a:r>
              <a:rPr lang="en-US" sz="2400" dirty="0"/>
              <a:t> import </a:t>
            </a:r>
            <a:r>
              <a:rPr lang="en-US" sz="2400" dirty="0" err="1"/>
              <a:t>GaussianNB</a:t>
            </a:r>
            <a:endParaRPr lang="en-US" sz="2400" dirty="0"/>
          </a:p>
          <a:p>
            <a:pPr marL="457200" indent="-457200">
              <a:buFont typeface="Arial" panose="020B0604020202020204" pitchFamily="34" charset="0"/>
              <a:buChar char="•"/>
            </a:pPr>
            <a:r>
              <a:rPr lang="en-US" sz="2400" dirty="0"/>
              <a:t>from </a:t>
            </a:r>
            <a:r>
              <a:rPr lang="en-US" sz="2400" dirty="0" err="1"/>
              <a:t>sklearn.model_selection</a:t>
            </a:r>
            <a:r>
              <a:rPr lang="en-US" sz="2400" dirty="0"/>
              <a:t> import </a:t>
            </a:r>
            <a:r>
              <a:rPr lang="en-US" sz="2400" dirty="0" err="1"/>
              <a:t>cross_val_score</a:t>
            </a:r>
            <a:endParaRPr lang="en-US" sz="2400" dirty="0"/>
          </a:p>
        </p:txBody>
      </p:sp>
      <p:cxnSp>
        <p:nvCxnSpPr>
          <p:cNvPr id="6" name="Straight Connector 5">
            <a:extLst>
              <a:ext uri="{FF2B5EF4-FFF2-40B4-BE49-F238E27FC236}">
                <a16:creationId xmlns:a16="http://schemas.microsoft.com/office/drawing/2014/main" id="{11A34352-FFDE-BDD7-274A-574060D9CCD3}"/>
              </a:ext>
            </a:extLst>
          </p:cNvPr>
          <p:cNvCxnSpPr>
            <a:cxnSpLocks/>
          </p:cNvCxnSpPr>
          <p:nvPr/>
        </p:nvCxnSpPr>
        <p:spPr>
          <a:xfrm>
            <a:off x="0" y="1389289"/>
            <a:ext cx="12142838"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9275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46BA52-D87C-E5DC-AE9B-5D82AE8BB667}"/>
              </a:ext>
            </a:extLst>
          </p:cNvPr>
          <p:cNvSpPr txBox="1"/>
          <p:nvPr/>
        </p:nvSpPr>
        <p:spPr>
          <a:xfrm>
            <a:off x="176980" y="3453720"/>
            <a:ext cx="7030064" cy="2246769"/>
          </a:xfrm>
          <a:prstGeom prst="rect">
            <a:avLst/>
          </a:prstGeom>
          <a:noFill/>
        </p:spPr>
        <p:txBody>
          <a:bodyPr wrap="square" rtlCol="0">
            <a:spAutoFit/>
          </a:bodyPr>
          <a:lstStyle/>
          <a:p>
            <a:pPr marL="457200" indent="-457200">
              <a:buFont typeface="Arial" panose="020B0604020202020204" pitchFamily="34" charset="0"/>
              <a:buChar char="•"/>
            </a:pPr>
            <a:r>
              <a:rPr lang="en-IN" sz="2800" dirty="0" err="1">
                <a:latin typeface="Bahnschrift Condensed" panose="020B0502040204020203" pitchFamily="34" charset="0"/>
              </a:rPr>
              <a:t>Numpy</a:t>
            </a:r>
            <a:r>
              <a:rPr lang="en-IN" sz="2800" dirty="0">
                <a:latin typeface="Bahnschrift Condensed" panose="020B0502040204020203" pitchFamily="34" charset="0"/>
              </a:rPr>
              <a:t>:- for numeric data  set </a:t>
            </a:r>
          </a:p>
          <a:p>
            <a:pPr marL="457200" indent="-457200">
              <a:buFont typeface="Arial" panose="020B0604020202020204" pitchFamily="34" charset="0"/>
              <a:buChar char="•"/>
            </a:pPr>
            <a:r>
              <a:rPr lang="en-IN" sz="2800" dirty="0">
                <a:latin typeface="Bahnschrift Condensed" panose="020B0502040204020203" pitchFamily="34" charset="0"/>
              </a:rPr>
              <a:t>Pandas :- for Data analysis</a:t>
            </a:r>
          </a:p>
          <a:p>
            <a:pPr marL="457200" indent="-457200">
              <a:buFont typeface="Arial" panose="020B0604020202020204" pitchFamily="34" charset="0"/>
              <a:buChar char="•"/>
            </a:pPr>
            <a:r>
              <a:rPr lang="en-IN" sz="2800" dirty="0">
                <a:latin typeface="Bahnschrift Condensed" panose="020B0502040204020203" pitchFamily="34" charset="0"/>
              </a:rPr>
              <a:t>matplotlib:- for Data Visualization    </a:t>
            </a:r>
          </a:p>
          <a:p>
            <a:pPr marL="457200" indent="-457200">
              <a:buFont typeface="Arial" panose="020B0604020202020204" pitchFamily="34" charset="0"/>
              <a:buChar char="•"/>
            </a:pPr>
            <a:r>
              <a:rPr lang="en-IN" sz="2800" dirty="0">
                <a:latin typeface="Bahnschrift Condensed" panose="020B0502040204020203" pitchFamily="34" charset="0"/>
              </a:rPr>
              <a:t>Seabourn:-  for Data </a:t>
            </a:r>
            <a:r>
              <a:rPr lang="en-IN" sz="2800" dirty="0" err="1">
                <a:latin typeface="Bahnschrift Condensed" panose="020B0502040204020203" pitchFamily="34" charset="0"/>
              </a:rPr>
              <a:t>visulization</a:t>
            </a:r>
            <a:r>
              <a:rPr lang="en-IN" sz="2800" dirty="0">
                <a:latin typeface="Bahnschrift Condensed" panose="020B0502040204020203" pitchFamily="34" charset="0"/>
              </a:rPr>
              <a:t>   </a:t>
            </a:r>
          </a:p>
          <a:p>
            <a:pPr marL="457200" indent="-457200">
              <a:buFont typeface="Arial" panose="020B0604020202020204" pitchFamily="34" charset="0"/>
              <a:buChar char="•"/>
            </a:pPr>
            <a:r>
              <a:rPr lang="en-IN" sz="2800" dirty="0" err="1">
                <a:latin typeface="Bahnschrift Condensed" panose="020B0502040204020203" pitchFamily="34" charset="0"/>
              </a:rPr>
              <a:t>Sklearn</a:t>
            </a:r>
            <a:r>
              <a:rPr lang="en-IN" sz="2800" dirty="0">
                <a:latin typeface="Bahnschrift Condensed" panose="020B0502040204020203" pitchFamily="34" charset="0"/>
              </a:rPr>
              <a:t> :- for making statistic of  graphics </a:t>
            </a:r>
          </a:p>
        </p:txBody>
      </p:sp>
      <p:sp>
        <p:nvSpPr>
          <p:cNvPr id="3" name="TextBox 2">
            <a:extLst>
              <a:ext uri="{FF2B5EF4-FFF2-40B4-BE49-F238E27FC236}">
                <a16:creationId xmlns:a16="http://schemas.microsoft.com/office/drawing/2014/main" id="{D9107476-7E39-2F26-9098-18FB09A97DB8}"/>
              </a:ext>
            </a:extLst>
          </p:cNvPr>
          <p:cNvSpPr txBox="1"/>
          <p:nvPr/>
        </p:nvSpPr>
        <p:spPr>
          <a:xfrm>
            <a:off x="3451122" y="145807"/>
            <a:ext cx="5899354" cy="830997"/>
          </a:xfrm>
          <a:prstGeom prst="rect">
            <a:avLst/>
          </a:prstGeom>
          <a:noFill/>
        </p:spPr>
        <p:txBody>
          <a:bodyPr wrap="square" rtlCol="0">
            <a:spAutoFit/>
          </a:bodyPr>
          <a:lstStyle/>
          <a:p>
            <a:pPr marL="685800" indent="-685800">
              <a:buFont typeface="Wingdings" panose="05000000000000000000" pitchFamily="2" charset="2"/>
              <a:buChar char="v"/>
            </a:pPr>
            <a:r>
              <a:rPr lang="en-IN" sz="4800" b="1" dirty="0" err="1">
                <a:latin typeface="Bahnschrift Condensed" panose="020B0502040204020203" pitchFamily="34" charset="0"/>
              </a:rPr>
              <a:t>DataSet</a:t>
            </a:r>
            <a:r>
              <a:rPr lang="en-IN" sz="4800" b="1" dirty="0">
                <a:latin typeface="Bahnschrift Condensed" panose="020B0502040204020203" pitchFamily="34" charset="0"/>
              </a:rPr>
              <a:t>  and Tools  </a:t>
            </a:r>
          </a:p>
        </p:txBody>
      </p:sp>
      <p:sp>
        <p:nvSpPr>
          <p:cNvPr id="4" name="TextBox 3">
            <a:extLst>
              <a:ext uri="{FF2B5EF4-FFF2-40B4-BE49-F238E27FC236}">
                <a16:creationId xmlns:a16="http://schemas.microsoft.com/office/drawing/2014/main" id="{56063FFB-EED0-3B66-D185-8CCF32A713D1}"/>
              </a:ext>
            </a:extLst>
          </p:cNvPr>
          <p:cNvSpPr txBox="1"/>
          <p:nvPr/>
        </p:nvSpPr>
        <p:spPr>
          <a:xfrm>
            <a:off x="176980" y="1880974"/>
            <a:ext cx="6223819" cy="800219"/>
          </a:xfrm>
          <a:prstGeom prst="rect">
            <a:avLst/>
          </a:prstGeom>
          <a:noFill/>
        </p:spPr>
        <p:txBody>
          <a:bodyPr wrap="square" rtlCol="0">
            <a:spAutoFit/>
          </a:bodyPr>
          <a:lstStyle/>
          <a:p>
            <a:r>
              <a:rPr lang="en-IN" sz="2800" b="1" dirty="0"/>
              <a:t>Dataset from the :-  kaggle.com  </a:t>
            </a:r>
          </a:p>
          <a:p>
            <a:endParaRPr lang="en-IN" dirty="0"/>
          </a:p>
        </p:txBody>
      </p:sp>
      <p:sp>
        <p:nvSpPr>
          <p:cNvPr id="5" name="TextBox 4">
            <a:extLst>
              <a:ext uri="{FF2B5EF4-FFF2-40B4-BE49-F238E27FC236}">
                <a16:creationId xmlns:a16="http://schemas.microsoft.com/office/drawing/2014/main" id="{084D54C9-9AA3-50C4-32A5-FC09A3FE6549}"/>
              </a:ext>
            </a:extLst>
          </p:cNvPr>
          <p:cNvSpPr txBox="1"/>
          <p:nvPr/>
        </p:nvSpPr>
        <p:spPr>
          <a:xfrm>
            <a:off x="176980" y="2530390"/>
            <a:ext cx="4316362" cy="923330"/>
          </a:xfrm>
          <a:prstGeom prst="rect">
            <a:avLst/>
          </a:prstGeom>
          <a:noFill/>
        </p:spPr>
        <p:txBody>
          <a:bodyPr wrap="square" rtlCol="0">
            <a:spAutoFit/>
          </a:bodyPr>
          <a:lstStyle/>
          <a:p>
            <a:r>
              <a:rPr lang="en-IN" sz="3600" b="1" dirty="0">
                <a:latin typeface="Bahnschrift Condensed" panose="020B0502040204020203" pitchFamily="34" charset="0"/>
              </a:rPr>
              <a:t>Tool used:- python</a:t>
            </a:r>
            <a:r>
              <a:rPr lang="en-IN" dirty="0"/>
              <a:t>.  </a:t>
            </a:r>
          </a:p>
          <a:p>
            <a:endParaRPr lang="en-IN" dirty="0"/>
          </a:p>
        </p:txBody>
      </p:sp>
      <p:cxnSp>
        <p:nvCxnSpPr>
          <p:cNvPr id="7" name="Straight Connector 6">
            <a:extLst>
              <a:ext uri="{FF2B5EF4-FFF2-40B4-BE49-F238E27FC236}">
                <a16:creationId xmlns:a16="http://schemas.microsoft.com/office/drawing/2014/main" id="{EA9C660D-1576-A642-3F71-7DEB8BB0D893}"/>
              </a:ext>
            </a:extLst>
          </p:cNvPr>
          <p:cNvCxnSpPr>
            <a:cxnSpLocks/>
          </p:cNvCxnSpPr>
          <p:nvPr/>
        </p:nvCxnSpPr>
        <p:spPr>
          <a:xfrm>
            <a:off x="19665" y="1278194"/>
            <a:ext cx="12172335"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1930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4CF81E-958E-633D-FEBB-9F9E7999B1E0}"/>
              </a:ext>
            </a:extLst>
          </p:cNvPr>
          <p:cNvSpPr txBox="1"/>
          <p:nvPr/>
        </p:nvSpPr>
        <p:spPr>
          <a:xfrm>
            <a:off x="324464" y="1406013"/>
            <a:ext cx="9134167" cy="830997"/>
          </a:xfrm>
          <a:prstGeom prst="rect">
            <a:avLst/>
          </a:prstGeom>
          <a:noFill/>
        </p:spPr>
        <p:txBody>
          <a:bodyPr wrap="square" rtlCol="0">
            <a:spAutoFit/>
          </a:bodyPr>
          <a:lstStyle/>
          <a:p>
            <a:r>
              <a:rPr lang="en-US" sz="4800" b="1" dirty="0">
                <a:latin typeface="Bahnschrift Condensed" panose="020B0502040204020203" pitchFamily="34" charset="0"/>
              </a:rPr>
              <a:t>Supervised machine learning</a:t>
            </a:r>
          </a:p>
        </p:txBody>
      </p:sp>
      <p:sp>
        <p:nvSpPr>
          <p:cNvPr id="4" name="TextBox 3">
            <a:extLst>
              <a:ext uri="{FF2B5EF4-FFF2-40B4-BE49-F238E27FC236}">
                <a16:creationId xmlns:a16="http://schemas.microsoft.com/office/drawing/2014/main" id="{2BD33A24-9922-4CAF-5E9C-C8B4BF7044FE}"/>
              </a:ext>
            </a:extLst>
          </p:cNvPr>
          <p:cNvSpPr txBox="1"/>
          <p:nvPr/>
        </p:nvSpPr>
        <p:spPr>
          <a:xfrm>
            <a:off x="324464" y="2419742"/>
            <a:ext cx="7236542" cy="923330"/>
          </a:xfrm>
          <a:prstGeom prst="rect">
            <a:avLst/>
          </a:prstGeom>
          <a:noFill/>
        </p:spPr>
        <p:txBody>
          <a:bodyPr wrap="square" rtlCol="0">
            <a:spAutoFit/>
          </a:bodyPr>
          <a:lstStyle/>
          <a:p>
            <a:pPr marL="457200" indent="-457200">
              <a:buFont typeface="Arial" panose="020B0604020202020204" pitchFamily="34" charset="0"/>
              <a:buChar char="•"/>
            </a:pPr>
            <a:r>
              <a:rPr lang="en-US" sz="3600" b="1" dirty="0">
                <a:latin typeface="Bahnschrift Condensed" panose="020B0502040204020203" pitchFamily="34" charset="0"/>
              </a:rPr>
              <a:t>Types  :-  </a:t>
            </a:r>
            <a:r>
              <a:rPr lang="en-IN" sz="3200" b="1" dirty="0">
                <a:latin typeface="Bahnschrift Condensed" panose="020B0502040204020203" pitchFamily="34" charset="0"/>
              </a:rPr>
              <a:t>Regression  and  classification</a:t>
            </a:r>
            <a:endParaRPr lang="en-IN" sz="2800" b="1" dirty="0">
              <a:latin typeface="Bahnschrift Condensed" panose="020B0502040204020203" pitchFamily="34" charset="0"/>
            </a:endParaRPr>
          </a:p>
          <a:p>
            <a:endParaRPr lang="en-IN" dirty="0"/>
          </a:p>
        </p:txBody>
      </p:sp>
      <p:sp>
        <p:nvSpPr>
          <p:cNvPr id="5" name="TextBox 4">
            <a:extLst>
              <a:ext uri="{FF2B5EF4-FFF2-40B4-BE49-F238E27FC236}">
                <a16:creationId xmlns:a16="http://schemas.microsoft.com/office/drawing/2014/main" id="{67A65033-02C7-7478-4BA9-DE0A7F4E5D99}"/>
              </a:ext>
            </a:extLst>
          </p:cNvPr>
          <p:cNvSpPr txBox="1"/>
          <p:nvPr/>
        </p:nvSpPr>
        <p:spPr>
          <a:xfrm>
            <a:off x="835740" y="3242187"/>
            <a:ext cx="7698658" cy="2215991"/>
          </a:xfrm>
          <a:prstGeom prst="rect">
            <a:avLst/>
          </a:prstGeom>
          <a:noFill/>
        </p:spPr>
        <p:txBody>
          <a:bodyPr wrap="square" rtlCol="0">
            <a:spAutoFit/>
          </a:bodyPr>
          <a:lstStyle/>
          <a:p>
            <a:r>
              <a:rPr lang="en-US" sz="2400" dirty="0">
                <a:latin typeface="Bahnschrift Condensed" panose="020B0502040204020203" pitchFamily="34" charset="0"/>
              </a:rPr>
              <a:t>1. Regression: Predict continuous output values (e.g., Linear Regression,   Ridge Regression).</a:t>
            </a:r>
          </a:p>
          <a:p>
            <a:endParaRPr lang="en-US" sz="2400" dirty="0">
              <a:latin typeface="Bahnschrift Condensed" panose="020B0502040204020203" pitchFamily="34" charset="0"/>
            </a:endParaRPr>
          </a:p>
          <a:p>
            <a:r>
              <a:rPr lang="en-US" sz="2400" dirty="0">
                <a:latin typeface="Bahnschrift Condensed" panose="020B0502040204020203" pitchFamily="34" charset="0"/>
              </a:rPr>
              <a:t>2. Classification: Predict categorical output labels (e.g., Logistic Regression, Decision Trees , Random Forest ,Support Vector Machine)</a:t>
            </a:r>
            <a:endParaRPr lang="en-IN" sz="2400" dirty="0">
              <a:latin typeface="Bahnschrift Condensed" panose="020B0502040204020203" pitchFamily="34" charset="0"/>
            </a:endParaRPr>
          </a:p>
          <a:p>
            <a:endParaRPr lang="en-IN" dirty="0"/>
          </a:p>
        </p:txBody>
      </p:sp>
    </p:spTree>
    <p:extLst>
      <p:ext uri="{BB962C8B-B14F-4D97-AF65-F5344CB8AC3E}">
        <p14:creationId xmlns:p14="http://schemas.microsoft.com/office/powerpoint/2010/main" val="201200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2A144B-3415-BAF1-C053-D27D8C7B3B4E}"/>
              </a:ext>
            </a:extLst>
          </p:cNvPr>
          <p:cNvSpPr txBox="1"/>
          <p:nvPr/>
        </p:nvSpPr>
        <p:spPr>
          <a:xfrm>
            <a:off x="3416709" y="294968"/>
            <a:ext cx="5358581" cy="923330"/>
          </a:xfrm>
          <a:prstGeom prst="rect">
            <a:avLst/>
          </a:prstGeom>
          <a:noFill/>
        </p:spPr>
        <p:txBody>
          <a:bodyPr wrap="square" rtlCol="0">
            <a:spAutoFit/>
          </a:bodyPr>
          <a:lstStyle/>
          <a:p>
            <a:pPr marL="685800" indent="-685800">
              <a:buFont typeface="Wingdings" panose="05000000000000000000" pitchFamily="2" charset="2"/>
              <a:buChar char="v"/>
            </a:pPr>
            <a:r>
              <a:rPr lang="en-US" sz="5400" b="1" dirty="0">
                <a:latin typeface="Bahnschrift Condensed" panose="020B0502040204020203" pitchFamily="34" charset="0"/>
              </a:rPr>
              <a:t>Algorithms</a:t>
            </a:r>
            <a:endParaRPr lang="en-IN" sz="5400" b="1" dirty="0">
              <a:latin typeface="Bahnschrift Condensed" panose="020B0502040204020203" pitchFamily="34" charset="0"/>
            </a:endParaRPr>
          </a:p>
        </p:txBody>
      </p:sp>
      <p:cxnSp>
        <p:nvCxnSpPr>
          <p:cNvPr id="4" name="Straight Connector 3">
            <a:extLst>
              <a:ext uri="{FF2B5EF4-FFF2-40B4-BE49-F238E27FC236}">
                <a16:creationId xmlns:a16="http://schemas.microsoft.com/office/drawing/2014/main" id="{C27FA1F1-87F6-7C4D-AE67-326318BB1A7B}"/>
              </a:ext>
            </a:extLst>
          </p:cNvPr>
          <p:cNvCxnSpPr>
            <a:cxnSpLocks/>
          </p:cNvCxnSpPr>
          <p:nvPr/>
        </p:nvCxnSpPr>
        <p:spPr>
          <a:xfrm>
            <a:off x="39328" y="1276390"/>
            <a:ext cx="12113342"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8446D24A-C3AD-9C3D-71EA-DB3532996F6A}"/>
              </a:ext>
            </a:extLst>
          </p:cNvPr>
          <p:cNvSpPr txBox="1"/>
          <p:nvPr/>
        </p:nvSpPr>
        <p:spPr>
          <a:xfrm>
            <a:off x="176981" y="1494504"/>
            <a:ext cx="11513574" cy="1077218"/>
          </a:xfrm>
          <a:prstGeom prst="rect">
            <a:avLst/>
          </a:prstGeom>
          <a:noFill/>
        </p:spPr>
        <p:txBody>
          <a:bodyPr wrap="square" rtlCol="0">
            <a:spAutoFit/>
          </a:bodyPr>
          <a:lstStyle/>
          <a:p>
            <a:pPr marL="342900" indent="-342900">
              <a:buFont typeface="Arial" panose="020B0604020202020204" pitchFamily="34" charset="0"/>
              <a:buChar char="•"/>
            </a:pPr>
            <a:r>
              <a:rPr lang="en-US" sz="2400" b="1" dirty="0"/>
              <a:t>Logistic Regression :- </a:t>
            </a:r>
            <a:r>
              <a:rPr lang="en-US" sz="2000" dirty="0"/>
              <a:t>It is used for binary classification problems, where the target variable is categorical (0/1, yes/no, etc.). It predicts the probability of an instance belonging to one of the two classes, using a logistic function to model the probability.</a:t>
            </a:r>
            <a:endParaRPr lang="en-IN" sz="2000" dirty="0"/>
          </a:p>
        </p:txBody>
      </p:sp>
      <p:sp>
        <p:nvSpPr>
          <p:cNvPr id="9" name="TextBox 8">
            <a:extLst>
              <a:ext uri="{FF2B5EF4-FFF2-40B4-BE49-F238E27FC236}">
                <a16:creationId xmlns:a16="http://schemas.microsoft.com/office/drawing/2014/main" id="{35CD1527-618C-6390-5A0F-B9373E59C564}"/>
              </a:ext>
            </a:extLst>
          </p:cNvPr>
          <p:cNvSpPr txBox="1"/>
          <p:nvPr/>
        </p:nvSpPr>
        <p:spPr>
          <a:xfrm>
            <a:off x="176981" y="2844364"/>
            <a:ext cx="11798709" cy="1077218"/>
          </a:xfrm>
          <a:prstGeom prst="rect">
            <a:avLst/>
          </a:prstGeom>
          <a:noFill/>
        </p:spPr>
        <p:txBody>
          <a:bodyPr wrap="square" rtlCol="0">
            <a:spAutoFit/>
          </a:bodyPr>
          <a:lstStyle/>
          <a:p>
            <a:pPr marL="342900" indent="-342900">
              <a:buFont typeface="Arial" panose="020B0604020202020204" pitchFamily="34" charset="0"/>
              <a:buChar char="•"/>
            </a:pPr>
            <a:r>
              <a:rPr lang="en-US" sz="2400" b="1" dirty="0"/>
              <a:t>Random </a:t>
            </a:r>
            <a:r>
              <a:rPr lang="en-US" sz="2400" b="1" dirty="0" err="1"/>
              <a:t>ForestClassifier</a:t>
            </a:r>
            <a:r>
              <a:rPr lang="en-US" sz="2400" b="1" dirty="0"/>
              <a:t> :- </a:t>
            </a:r>
            <a:r>
              <a:rPr lang="en-US" sz="2000" dirty="0"/>
              <a:t>An ensemble learning algorithm that combines multiple decision trees to predict the class label of an instance. It's a supervised learning algorithm used for classification problems</a:t>
            </a:r>
            <a:r>
              <a:rPr lang="en-US" dirty="0"/>
              <a:t>.</a:t>
            </a:r>
            <a:endParaRPr lang="en-IN" dirty="0"/>
          </a:p>
        </p:txBody>
      </p:sp>
      <p:sp>
        <p:nvSpPr>
          <p:cNvPr id="10" name="TextBox 9">
            <a:extLst>
              <a:ext uri="{FF2B5EF4-FFF2-40B4-BE49-F238E27FC236}">
                <a16:creationId xmlns:a16="http://schemas.microsoft.com/office/drawing/2014/main" id="{34686BBE-DD47-9582-6242-5593496315B3}"/>
              </a:ext>
            </a:extLst>
          </p:cNvPr>
          <p:cNvSpPr txBox="1"/>
          <p:nvPr/>
        </p:nvSpPr>
        <p:spPr>
          <a:xfrm>
            <a:off x="176981" y="4321191"/>
            <a:ext cx="11720051" cy="830997"/>
          </a:xfrm>
          <a:prstGeom prst="rect">
            <a:avLst/>
          </a:prstGeom>
          <a:noFill/>
        </p:spPr>
        <p:txBody>
          <a:bodyPr wrap="square" rtlCol="0">
            <a:spAutoFit/>
          </a:bodyPr>
          <a:lstStyle/>
          <a:p>
            <a:pPr marL="342900" indent="-342900">
              <a:buFont typeface="Arial" panose="020B0604020202020204" pitchFamily="34" charset="0"/>
              <a:buChar char="•"/>
            </a:pPr>
            <a:r>
              <a:rPr lang="en-US" sz="2400" b="1" dirty="0"/>
              <a:t>Decision Tree </a:t>
            </a:r>
            <a:r>
              <a:rPr lang="en-US" sz="2800" b="1" dirty="0"/>
              <a:t>:- </a:t>
            </a:r>
            <a:r>
              <a:rPr lang="en-US" sz="2000" dirty="0"/>
              <a:t>It is uses a tree-like model to classify data or predict continuous values. It's a simple, yet effective, algorithm for classification and regression tasks.</a:t>
            </a:r>
            <a:endParaRPr lang="en-IN" sz="2000" dirty="0"/>
          </a:p>
        </p:txBody>
      </p:sp>
      <p:sp>
        <p:nvSpPr>
          <p:cNvPr id="11" name="TextBox 10">
            <a:extLst>
              <a:ext uri="{FF2B5EF4-FFF2-40B4-BE49-F238E27FC236}">
                <a16:creationId xmlns:a16="http://schemas.microsoft.com/office/drawing/2014/main" id="{B032D7A3-85EF-65A5-96FC-C996EA6DB5E9}"/>
              </a:ext>
            </a:extLst>
          </p:cNvPr>
          <p:cNvSpPr txBox="1"/>
          <p:nvPr/>
        </p:nvSpPr>
        <p:spPr>
          <a:xfrm>
            <a:off x="176981" y="5485814"/>
            <a:ext cx="11975689" cy="1077218"/>
          </a:xfrm>
          <a:prstGeom prst="rect">
            <a:avLst/>
          </a:prstGeom>
          <a:noFill/>
        </p:spPr>
        <p:txBody>
          <a:bodyPr wrap="square" rtlCol="0">
            <a:spAutoFit/>
          </a:bodyPr>
          <a:lstStyle/>
          <a:p>
            <a:pPr marL="342900" indent="-342900">
              <a:buFont typeface="Arial" panose="020B0604020202020204" pitchFamily="34" charset="0"/>
              <a:buChar char="•"/>
            </a:pPr>
            <a:r>
              <a:rPr lang="en-US" sz="2400" b="1" dirty="0"/>
              <a:t>Support Vector Machine (SVM) :-  </a:t>
            </a:r>
            <a:r>
              <a:rPr lang="en-US" sz="2000" dirty="0"/>
              <a:t>Is a powerful supervised learning algorithm in Machine Learning (ML) used for classification and regression tasks. Classification/Regression: Use the trained SVM model to classify new data or predict continuous values.</a:t>
            </a:r>
            <a:endParaRPr lang="en-IN" sz="2000" dirty="0"/>
          </a:p>
        </p:txBody>
      </p:sp>
    </p:spTree>
    <p:extLst>
      <p:ext uri="{BB962C8B-B14F-4D97-AF65-F5344CB8AC3E}">
        <p14:creationId xmlns:p14="http://schemas.microsoft.com/office/powerpoint/2010/main" val="37161825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424</TotalTime>
  <Words>985</Words>
  <Application>Microsoft Office PowerPoint</Application>
  <PresentationFormat>Widescreen</PresentationFormat>
  <Paragraphs>130</Paragraphs>
  <Slides>15</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Algerian</vt:lpstr>
      <vt:lpstr>Arial</vt:lpstr>
      <vt:lpstr>Bahnschrift Condensed</vt:lpstr>
      <vt:lpstr>Calibri</vt:lpstr>
      <vt:lpstr>Century Gothic</vt:lpstr>
      <vt:lpstr>Edwardian Script ITC</vt:lpstr>
      <vt:lpstr>Wingdings</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kavereepatil16@gmail.com</dc:creator>
  <cp:lastModifiedBy>kavereepatil16@gmail.com</cp:lastModifiedBy>
  <cp:revision>6</cp:revision>
  <dcterms:created xsi:type="dcterms:W3CDTF">2024-07-31T19:37:21Z</dcterms:created>
  <dcterms:modified xsi:type="dcterms:W3CDTF">2024-08-02T19:12:33Z</dcterms:modified>
</cp:coreProperties>
</file>

<file path=docProps/thumbnail.jpeg>
</file>